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05" r:id="rId4"/>
    <p:sldMasterId id="2147484035" r:id="rId5"/>
    <p:sldMasterId id="2147484123" r:id="rId6"/>
  </p:sldMasterIdLst>
  <p:notesMasterIdLst>
    <p:notesMasterId r:id="rId39"/>
  </p:notesMasterIdLst>
  <p:handoutMasterIdLst>
    <p:handoutMasterId r:id="rId40"/>
  </p:handoutMasterIdLst>
  <p:sldIdLst>
    <p:sldId id="477" r:id="rId7"/>
    <p:sldId id="289" r:id="rId8"/>
    <p:sldId id="816" r:id="rId9"/>
    <p:sldId id="817" r:id="rId10"/>
    <p:sldId id="818" r:id="rId11"/>
    <p:sldId id="805" r:id="rId12"/>
    <p:sldId id="735" r:id="rId13"/>
    <p:sldId id="740" r:id="rId14"/>
    <p:sldId id="739" r:id="rId15"/>
    <p:sldId id="742" r:id="rId16"/>
    <p:sldId id="743" r:id="rId17"/>
    <p:sldId id="744" r:id="rId18"/>
    <p:sldId id="745" r:id="rId19"/>
    <p:sldId id="748" r:id="rId20"/>
    <p:sldId id="291" r:id="rId21"/>
    <p:sldId id="751" r:id="rId22"/>
    <p:sldId id="752" r:id="rId23"/>
    <p:sldId id="810" r:id="rId24"/>
    <p:sldId id="780" r:id="rId25"/>
    <p:sldId id="781" r:id="rId26"/>
    <p:sldId id="782" r:id="rId27"/>
    <p:sldId id="783" r:id="rId28"/>
    <p:sldId id="784" r:id="rId29"/>
    <p:sldId id="789" r:id="rId30"/>
    <p:sldId id="790" r:id="rId31"/>
    <p:sldId id="792" r:id="rId32"/>
    <p:sldId id="793" r:id="rId33"/>
    <p:sldId id="798" r:id="rId34"/>
    <p:sldId id="799" r:id="rId35"/>
    <p:sldId id="804" r:id="rId36"/>
    <p:sldId id="802" r:id="rId37"/>
    <p:sldId id="469" r:id="rId38"/>
  </p:sldIdLst>
  <p:sldSz cx="10058400" cy="77724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Montserrat" panose="00000500000000000000" pitchFamily="2" charset="0"/>
      <p:regular r:id="rId47"/>
      <p:bold r:id="rId48"/>
      <p:italic r:id="rId49"/>
      <p:boldItalic r:id="rId50"/>
    </p:embeddedFont>
    <p:embeddedFont>
      <p:font typeface="Montserrat Black" panose="00000A00000000000000" pitchFamily="2" charset="0"/>
      <p:bold r:id="rId51"/>
      <p:boldItalic r:id="rId52"/>
    </p:embeddedFont>
    <p:embeddedFont>
      <p:font typeface="Montserrat SemiBold" panose="00000700000000000000" pitchFamily="2" charset="0"/>
      <p:bold r:id="rId53"/>
      <p:boldItalic r:id="rId54"/>
    </p:embeddedFont>
    <p:embeddedFont>
      <p:font typeface="Open Sans" panose="020B0606030504020204" pitchFamily="34" charset="0"/>
      <p:regular r:id="rId55"/>
      <p:bold r:id="rId56"/>
      <p:italic r:id="rId57"/>
      <p:boldItalic r:id="rId58"/>
    </p:embeddedFont>
    <p:embeddedFont>
      <p:font typeface="Open Sans Extrabold" panose="020B0906030804020204" pitchFamily="34" charset="0"/>
      <p:bold r:id="rId59"/>
      <p:boldItalic r:id="rId60"/>
    </p:embeddedFont>
    <p:embeddedFont>
      <p:font typeface="Open Sans SemiBold" panose="020B0706030804020204" pitchFamily="34" charset="0"/>
      <p:bold r:id="rId61"/>
      <p:boldItalic r:id="rId62"/>
    </p:embeddedFont>
    <p:embeddedFont>
      <p:font typeface="Roboto Light" panose="020B0604020202020204" charset="0"/>
      <p:regular r:id="rId63"/>
    </p:embeddedFont>
    <p:embeddedFont>
      <p:font typeface="Roboto Medium" panose="020B0604020202020204" charset="0"/>
      <p:regular r:id="rId64"/>
    </p:embeddedFont>
    <p:embeddedFont>
      <p:font typeface="Roboto Thin" panose="020B0604020202020204" charset="0"/>
      <p:regular r:id="rId65"/>
    </p:embeddedFont>
  </p:embeddedFontLst>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id="{8F76DF20-D6F9-1543-B26E-3B7D02500090}">
          <p14:sldIdLst>
            <p14:sldId id="477"/>
            <p14:sldId id="289"/>
            <p14:sldId id="816"/>
            <p14:sldId id="817"/>
            <p14:sldId id="818"/>
            <p14:sldId id="805"/>
            <p14:sldId id="735"/>
            <p14:sldId id="740"/>
            <p14:sldId id="739"/>
            <p14:sldId id="742"/>
            <p14:sldId id="743"/>
            <p14:sldId id="744"/>
            <p14:sldId id="745"/>
            <p14:sldId id="748"/>
            <p14:sldId id="291"/>
            <p14:sldId id="751"/>
            <p14:sldId id="752"/>
            <p14:sldId id="810"/>
            <p14:sldId id="780"/>
            <p14:sldId id="781"/>
            <p14:sldId id="782"/>
            <p14:sldId id="783"/>
            <p14:sldId id="784"/>
            <p14:sldId id="789"/>
            <p14:sldId id="790"/>
            <p14:sldId id="792"/>
            <p14:sldId id="793"/>
            <p14:sldId id="798"/>
            <p14:sldId id="799"/>
            <p14:sldId id="804"/>
            <p14:sldId id="802"/>
            <p14:sldId id="46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rt Hinton" initials="CH" lastIdx="2" clrIdx="0">
    <p:extLst>
      <p:ext uri="{19B8F6BF-5375-455C-9EA6-DF929625EA0E}">
        <p15:presenceInfo xmlns:p15="http://schemas.microsoft.com/office/powerpoint/2012/main" userId="S-1-5-21-1815934275-2937487016-3271351540-1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7B"/>
    <a:srgbClr val="FCB11B"/>
    <a:srgbClr val="CCCCCC"/>
    <a:srgbClr val="DEDEDE"/>
    <a:srgbClr val="FC751B"/>
    <a:srgbClr val="FC757B"/>
    <a:srgbClr val="FFCC29"/>
    <a:srgbClr val="D09E00"/>
    <a:srgbClr val="FFDC6D"/>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6" autoAdjust="0"/>
    <p:restoredTop sz="96395" autoAdjust="0"/>
  </p:normalViewPr>
  <p:slideViewPr>
    <p:cSldViewPr snapToGrid="0" snapToObjects="1" showGuides="1">
      <p:cViewPr varScale="1">
        <p:scale>
          <a:sx n="85" d="100"/>
          <a:sy n="85" d="100"/>
        </p:scale>
        <p:origin x="126" y="186"/>
      </p:cViewPr>
      <p:guideLst/>
    </p:cSldViewPr>
  </p:slideViewPr>
  <p:notesTextViewPr>
    <p:cViewPr>
      <p:scale>
        <a:sx n="3" d="2"/>
        <a:sy n="3" d="2"/>
      </p:scale>
      <p:origin x="0" y="0"/>
    </p:cViewPr>
  </p:notesTextViewPr>
  <p:sorterViewPr>
    <p:cViewPr varScale="1">
      <p:scale>
        <a:sx n="100" d="100"/>
        <a:sy n="100" d="100"/>
      </p:scale>
      <p:origin x="0" y="-25642"/>
    </p:cViewPr>
  </p:sorterViewPr>
  <p:notesViewPr>
    <p:cSldViewPr snapToGrid="0" snapToObjects="1" showGuides="1">
      <p:cViewPr varScale="1">
        <p:scale>
          <a:sx n="120" d="100"/>
          <a:sy n="120" d="100"/>
        </p:scale>
        <p:origin x="440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font" Target="fonts/font2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font" Target="fonts/font10.fntdata"/><Relationship Id="rId5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6/14/2019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6/14/2019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62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518160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7176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852124" y="2186239"/>
            <a:ext cx="3216444" cy="4418549"/>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0300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2525602" cy="1416491"/>
          </a:xfrm>
        </p:spPr>
        <p:txBody>
          <a:bodyPr/>
          <a:lstStyle/>
          <a:p>
            <a:r>
              <a:rPr lang="en-US"/>
              <a:t>Click to edit Master title style</a:t>
            </a:r>
          </a:p>
        </p:txBody>
      </p:sp>
      <p:sp>
        <p:nvSpPr>
          <p:cNvPr id="4" name="Picture Placeholder 8"/>
          <p:cNvSpPr>
            <a:spLocks noGrp="1"/>
          </p:cNvSpPr>
          <p:nvPr>
            <p:ph type="pic" sz="quarter" idx="12"/>
          </p:nvPr>
        </p:nvSpPr>
        <p:spPr>
          <a:xfrm>
            <a:off x="4199382" y="644821"/>
            <a:ext cx="2506218" cy="19459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3"/>
          </p:nvPr>
        </p:nvSpPr>
        <p:spPr>
          <a:xfrm>
            <a:off x="6940296" y="1278129"/>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4"/>
          </p:nvPr>
        </p:nvSpPr>
        <p:spPr>
          <a:xfrm>
            <a:off x="4199382" y="3888266"/>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5"/>
          </p:nvPr>
        </p:nvSpPr>
        <p:spPr>
          <a:xfrm>
            <a:off x="6940296" y="4521571"/>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710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4"/>
          </p:nvPr>
        </p:nvSpPr>
        <p:spPr>
          <a:xfrm>
            <a:off x="3361182" y="5181600"/>
            <a:ext cx="58590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43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838200" y="5181600"/>
            <a:ext cx="92202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4412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9" y="1072931"/>
            <a:ext cx="3365737"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9" y="1072931"/>
            <a:ext cx="3365737" cy="1416491"/>
          </a:xfrm>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20" y="644821"/>
            <a:ext cx="5037581" cy="45367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2522982" y="5181600"/>
            <a:ext cx="41826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235621"/>
            <a:ext cx="2514600" cy="45367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548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77724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0"/>
            <a:ext cx="50375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3868928"/>
            <a:ext cx="5037582" cy="390347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6"/>
          </p:nvPr>
        </p:nvSpPr>
        <p:spPr>
          <a:xfrm>
            <a:off x="7535418" y="-34544"/>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5029200" y="0"/>
            <a:ext cx="1676400"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8271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4962144" y="2460916"/>
            <a:ext cx="1810512" cy="35069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6"/>
          </p:nvPr>
        </p:nvSpPr>
        <p:spPr>
          <a:xfrm>
            <a:off x="33528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7"/>
          </p:nvPr>
        </p:nvSpPr>
        <p:spPr>
          <a:xfrm>
            <a:off x="16737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5239"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2690622" y="2590800"/>
            <a:ext cx="1676400" cy="324713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4545663"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6400705"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8355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3347037" cy="1416491"/>
          </a:xfrm>
        </p:spPr>
        <p:txBody>
          <a:bodyPr/>
          <a:lstStyle/>
          <a:p>
            <a:r>
              <a:rPr lang="en-US"/>
              <a:t>Click to edit Master title style</a:t>
            </a:r>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Rectangle 7"/>
          <p:cNvSpPr/>
          <p:nvPr userDrawn="1"/>
        </p:nvSpPr>
        <p:spPr>
          <a:xfrm>
            <a:off x="7535418" y="-34544"/>
            <a:ext cx="2522982" cy="7806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27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677415" y="2600530"/>
            <a:ext cx="2517333" cy="25795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845602" y="1332009"/>
            <a:ext cx="8370955" cy="1867066"/>
          </a:xfrm>
          <a:effectLst>
            <a:outerShdw blurRad="762000" dist="381000" dir="5400000" algn="t" rotWithShape="0">
              <a:prstClr val="black">
                <a:alpha val="30000"/>
              </a:prstClr>
            </a:outerShdw>
          </a:effectLst>
        </p:spPr>
        <p:txBody>
          <a:bodyPr/>
          <a:lstStyle>
            <a:lvl1pPr>
              <a:defRPr sz="9901"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1699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1981" y="1072931"/>
            <a:ext cx="3355419" cy="1416491"/>
          </a:xfrm>
        </p:spPr>
        <p:txBody>
          <a:bodyPr/>
          <a:lstStyle/>
          <a:p>
            <a:r>
              <a:rPr lang="en-US" dirty="0"/>
              <a:t>Click to edit Master title style</a:t>
            </a:r>
          </a:p>
        </p:txBody>
      </p:sp>
      <p:sp>
        <p:nvSpPr>
          <p:cNvPr id="3" name="Picture Placeholder 8"/>
          <p:cNvSpPr>
            <a:spLocks noGrp="1"/>
          </p:cNvSpPr>
          <p:nvPr>
            <p:ph type="pic" sz="quarter" idx="14"/>
          </p:nvPr>
        </p:nvSpPr>
        <p:spPr>
          <a:xfrm>
            <a:off x="5867400" y="1286420"/>
            <a:ext cx="3344418" cy="518482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4" name="Rectangle 3"/>
          <p:cNvSpPr/>
          <p:nvPr userDrawn="1"/>
        </p:nvSpPr>
        <p:spPr>
          <a:xfrm>
            <a:off x="1" y="1292363"/>
            <a:ext cx="1684783" cy="51788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16467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838200" y="0"/>
            <a:ext cx="9220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34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00584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5247131" y="3886201"/>
            <a:ext cx="3977624" cy="32413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8"/>
          </p:nvPr>
        </p:nvSpPr>
        <p:spPr>
          <a:xfrm>
            <a:off x="1673780" y="3886201"/>
            <a:ext cx="3355421" cy="32413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8047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886200"/>
            <a:ext cx="10058400" cy="38862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886318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1400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08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113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677414" y="2600530"/>
            <a:ext cx="2517333" cy="25795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845601" y="1332009"/>
            <a:ext cx="8370955" cy="1867066"/>
          </a:xfrm>
          <a:effectLst>
            <a:outerShdw blurRad="762000" dist="381000" dir="5400000" algn="t" rotWithShape="0">
              <a:prstClr val="black">
                <a:alpha val="30000"/>
              </a:prstClr>
            </a:outerShdw>
          </a:effectLst>
        </p:spPr>
        <p:txBody>
          <a:bodyPr/>
          <a:lstStyle>
            <a:lvl1pPr>
              <a:defRPr sz="99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30062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5029200" y="0"/>
            <a:ext cx="5029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 name="Title 1"/>
          <p:cNvSpPr>
            <a:spLocks noGrp="1"/>
          </p:cNvSpPr>
          <p:nvPr>
            <p:ph type="title"/>
          </p:nvPr>
        </p:nvSpPr>
        <p:spPr>
          <a:xfrm>
            <a:off x="845602" y="2952668"/>
            <a:ext cx="8370955" cy="1867066"/>
          </a:xfrm>
          <a:effectLst>
            <a:outerShdw blurRad="762000" dist="381000" dir="5400000" algn="t" rotWithShape="0">
              <a:prstClr val="black">
                <a:alpha val="30000"/>
              </a:prstClr>
            </a:outerShdw>
          </a:effectLst>
        </p:spPr>
        <p:txBody>
          <a:bodyPr/>
          <a:lstStyle>
            <a:lvl1pPr algn="ctr">
              <a:defRPr sz="7921"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995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100000" fill="hold" grpId="1" nodeType="withEffect">
                                  <p:stCondLst>
                                    <p:cond delay="0"/>
                                  </p:stCondLst>
                                  <p:childTnLst>
                                    <p:animScale>
                                      <p:cBhvr>
                                        <p:cTn id="10" dur="1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5029200" y="0"/>
            <a:ext cx="5029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 name="Title 1"/>
          <p:cNvSpPr>
            <a:spLocks noGrp="1"/>
          </p:cNvSpPr>
          <p:nvPr>
            <p:ph type="title"/>
          </p:nvPr>
        </p:nvSpPr>
        <p:spPr>
          <a:xfrm>
            <a:off x="845601" y="2952667"/>
            <a:ext cx="8370955" cy="1867066"/>
          </a:xfrm>
          <a:effectLst>
            <a:outerShdw blurRad="762000" dist="381000" dir="5400000" algn="t" rotWithShape="0">
              <a:prstClr val="black">
                <a:alpha val="30000"/>
              </a:prstClr>
            </a:outerShdw>
          </a:effectLst>
        </p:spPr>
        <p:txBody>
          <a:bodyPr/>
          <a:lstStyle>
            <a:lvl1pPr algn="ctr">
              <a:defRPr sz="792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41447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80523" y="1072930"/>
            <a:ext cx="5044232" cy="1416491"/>
          </a:xfrm>
        </p:spPr>
        <p:txBody>
          <a:bodyPr/>
          <a:lstStyle/>
          <a:p>
            <a:r>
              <a:rPr lang="en-US"/>
              <a:t>Click to edit Master title style</a:t>
            </a:r>
          </a:p>
        </p:txBody>
      </p:sp>
      <p:sp>
        <p:nvSpPr>
          <p:cNvPr id="4" name="Picture Placeholder 8"/>
          <p:cNvSpPr>
            <a:spLocks noGrp="1"/>
          </p:cNvSpPr>
          <p:nvPr>
            <p:ph type="pic" sz="quarter" idx="12"/>
          </p:nvPr>
        </p:nvSpPr>
        <p:spPr>
          <a:xfrm>
            <a:off x="844453" y="0"/>
            <a:ext cx="2510967"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384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4193620" cy="1416491"/>
          </a:xfrm>
        </p:spPr>
        <p:txBody>
          <a:bodyPr/>
          <a:lstStyle/>
          <a:p>
            <a:r>
              <a:rPr lang="en-US"/>
              <a:t>Click to edit Master title style</a:t>
            </a:r>
          </a:p>
        </p:txBody>
      </p:sp>
      <p:sp>
        <p:nvSpPr>
          <p:cNvPr id="4" name="Picture Placeholder 8"/>
          <p:cNvSpPr>
            <a:spLocks noGrp="1"/>
          </p:cNvSpPr>
          <p:nvPr>
            <p:ph type="pic" sz="quarter" idx="12"/>
          </p:nvPr>
        </p:nvSpPr>
        <p:spPr>
          <a:xfrm>
            <a:off x="67056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3646035"/>
            <a:ext cx="1288584" cy="1770176"/>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dirty="0"/>
          </a:p>
        </p:txBody>
      </p:sp>
    </p:spTree>
    <p:extLst>
      <p:ext uri="{BB962C8B-B14F-4D97-AF65-F5344CB8AC3E}">
        <p14:creationId xmlns:p14="http://schemas.microsoft.com/office/powerpoint/2010/main" val="11031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547433" y="0"/>
            <a:ext cx="2510967"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227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65271" y="1072930"/>
            <a:ext cx="3354929"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4440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4518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546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518160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52511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852124" y="2186238"/>
            <a:ext cx="3216444" cy="4418549"/>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50977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2525602" cy="1416491"/>
          </a:xfrm>
        </p:spPr>
        <p:txBody>
          <a:bodyPr/>
          <a:lstStyle/>
          <a:p>
            <a:r>
              <a:rPr lang="en-US"/>
              <a:t>Click to edit Master title style</a:t>
            </a:r>
          </a:p>
        </p:txBody>
      </p:sp>
      <p:sp>
        <p:nvSpPr>
          <p:cNvPr id="4" name="Picture Placeholder 8"/>
          <p:cNvSpPr>
            <a:spLocks noGrp="1"/>
          </p:cNvSpPr>
          <p:nvPr>
            <p:ph type="pic" sz="quarter" idx="12"/>
          </p:nvPr>
        </p:nvSpPr>
        <p:spPr>
          <a:xfrm>
            <a:off x="4199382" y="644821"/>
            <a:ext cx="2506218" cy="19459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3"/>
          </p:nvPr>
        </p:nvSpPr>
        <p:spPr>
          <a:xfrm>
            <a:off x="6940296" y="1278128"/>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4"/>
          </p:nvPr>
        </p:nvSpPr>
        <p:spPr>
          <a:xfrm>
            <a:off x="4199382" y="3888265"/>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5"/>
          </p:nvPr>
        </p:nvSpPr>
        <p:spPr>
          <a:xfrm>
            <a:off x="6940296" y="4521571"/>
            <a:ext cx="2506218" cy="19459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0717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80523" y="1072931"/>
            <a:ext cx="5044232" cy="1416491"/>
          </a:xfrm>
        </p:spPr>
        <p:txBody>
          <a:bodyPr/>
          <a:lstStyle/>
          <a:p>
            <a:r>
              <a:rPr lang="en-US"/>
              <a:t>Click to edit Master title style</a:t>
            </a:r>
          </a:p>
        </p:txBody>
      </p:sp>
      <p:sp>
        <p:nvSpPr>
          <p:cNvPr id="4" name="Picture Placeholder 8"/>
          <p:cNvSpPr>
            <a:spLocks noGrp="1"/>
          </p:cNvSpPr>
          <p:nvPr>
            <p:ph type="pic" sz="quarter" idx="12"/>
          </p:nvPr>
        </p:nvSpPr>
        <p:spPr>
          <a:xfrm>
            <a:off x="844453" y="0"/>
            <a:ext cx="2510967"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38200"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4"/>
          </p:nvPr>
        </p:nvSpPr>
        <p:spPr>
          <a:xfrm>
            <a:off x="3361182" y="5181600"/>
            <a:ext cx="58590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2638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838200" y="5181600"/>
            <a:ext cx="92202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692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6970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8" y="1072930"/>
            <a:ext cx="3365737"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486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59018" y="1072930"/>
            <a:ext cx="3365737" cy="1416491"/>
          </a:xfrm>
        </p:spPr>
        <p:txBody>
          <a:bodyPr/>
          <a:lstStyle/>
          <a:p>
            <a:r>
              <a:rPr lang="en-US"/>
              <a:t>Click to edit Master title style</a:t>
            </a:r>
          </a:p>
        </p:txBody>
      </p:sp>
    </p:spTree>
    <p:extLst>
      <p:ext uri="{BB962C8B-B14F-4D97-AF65-F5344CB8AC3E}">
        <p14:creationId xmlns:p14="http://schemas.microsoft.com/office/powerpoint/2010/main" val="801004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9" y="644821"/>
            <a:ext cx="5037581" cy="45367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2522982" y="5181600"/>
            <a:ext cx="4182618"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985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235621"/>
            <a:ext cx="2514600" cy="45367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203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8276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67022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7535418" y="0"/>
            <a:ext cx="2522982" cy="77724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19727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1"/>
            <a:ext cx="4193620" cy="1416491"/>
          </a:xfrm>
        </p:spPr>
        <p:txBody>
          <a:bodyPr/>
          <a:lstStyle/>
          <a:p>
            <a:r>
              <a:rPr lang="en-US"/>
              <a:t>Click to edit Master title style</a:t>
            </a:r>
          </a:p>
        </p:txBody>
      </p:sp>
      <p:sp>
        <p:nvSpPr>
          <p:cNvPr id="4" name="Picture Placeholder 8"/>
          <p:cNvSpPr>
            <a:spLocks noGrp="1"/>
          </p:cNvSpPr>
          <p:nvPr>
            <p:ph type="pic" sz="quarter" idx="12"/>
          </p:nvPr>
        </p:nvSpPr>
        <p:spPr>
          <a:xfrm>
            <a:off x="6705600" y="0"/>
            <a:ext cx="33528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3646035"/>
            <a:ext cx="1288584" cy="1770176"/>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dirty="0"/>
          </a:p>
        </p:txBody>
      </p:sp>
    </p:spTree>
    <p:extLst>
      <p:ext uri="{BB962C8B-B14F-4D97-AF65-F5344CB8AC3E}">
        <p14:creationId xmlns:p14="http://schemas.microsoft.com/office/powerpoint/2010/main" val="13714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0"/>
            <a:ext cx="5037582" cy="386892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5020818" y="3868928"/>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6"/>
          </p:nvPr>
        </p:nvSpPr>
        <p:spPr>
          <a:xfrm>
            <a:off x="7535418" y="3868928"/>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3729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47038" cy="1416491"/>
          </a:xfrm>
        </p:spPr>
        <p:txBody>
          <a:bodyPr/>
          <a:lstStyle/>
          <a:p>
            <a:r>
              <a:rPr lang="en-US"/>
              <a:t>Click to edit Master title style</a:t>
            </a:r>
          </a:p>
        </p:txBody>
      </p:sp>
      <p:sp>
        <p:nvSpPr>
          <p:cNvPr id="6" name="Picture Placeholder 8"/>
          <p:cNvSpPr>
            <a:spLocks noGrp="1"/>
          </p:cNvSpPr>
          <p:nvPr>
            <p:ph type="pic" sz="quarter" idx="14"/>
          </p:nvPr>
        </p:nvSpPr>
        <p:spPr>
          <a:xfrm>
            <a:off x="5020818" y="3868928"/>
            <a:ext cx="5037582" cy="390347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5"/>
          </p:nvPr>
        </p:nvSpPr>
        <p:spPr>
          <a:xfrm>
            <a:off x="5020818" y="-34544"/>
            <a:ext cx="2514600"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6"/>
          </p:nvPr>
        </p:nvSpPr>
        <p:spPr>
          <a:xfrm>
            <a:off x="7535418" y="-34544"/>
            <a:ext cx="2522982" cy="390347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3713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5029200" y="0"/>
            <a:ext cx="1676400" cy="51816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0"/>
            <a:ext cx="1676400" cy="5181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123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4962144" y="2460915"/>
            <a:ext cx="1810512" cy="35069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67056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83820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7" name="Picture Placeholder 8"/>
          <p:cNvSpPr>
            <a:spLocks noGrp="1"/>
          </p:cNvSpPr>
          <p:nvPr>
            <p:ph type="pic" sz="quarter" idx="16"/>
          </p:nvPr>
        </p:nvSpPr>
        <p:spPr>
          <a:xfrm>
            <a:off x="3352800"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7"/>
          </p:nvPr>
        </p:nvSpPr>
        <p:spPr>
          <a:xfrm>
            <a:off x="16737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5239"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876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4" name="Picture Placeholder 8"/>
          <p:cNvSpPr>
            <a:spLocks noGrp="1"/>
          </p:cNvSpPr>
          <p:nvPr>
            <p:ph type="pic" sz="quarter" idx="14"/>
          </p:nvPr>
        </p:nvSpPr>
        <p:spPr>
          <a:xfrm>
            <a:off x="2690622" y="2590800"/>
            <a:ext cx="1676400" cy="324713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5" name="Picture Placeholder 8"/>
          <p:cNvSpPr>
            <a:spLocks noGrp="1"/>
          </p:cNvSpPr>
          <p:nvPr>
            <p:ph type="pic" sz="quarter" idx="13"/>
          </p:nvPr>
        </p:nvSpPr>
        <p:spPr>
          <a:xfrm>
            <a:off x="4545663"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15"/>
          </p:nvPr>
        </p:nvSpPr>
        <p:spPr>
          <a:xfrm>
            <a:off x="6400705"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9" name="Picture Placeholder 8"/>
          <p:cNvSpPr>
            <a:spLocks noGrp="1"/>
          </p:cNvSpPr>
          <p:nvPr>
            <p:ph type="pic" sz="quarter" idx="18"/>
          </p:nvPr>
        </p:nvSpPr>
        <p:spPr>
          <a:xfrm>
            <a:off x="835581" y="2590800"/>
            <a:ext cx="1676400" cy="324713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64477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0" y="1072930"/>
            <a:ext cx="3347037" cy="1416491"/>
          </a:xfrm>
        </p:spPr>
        <p:txBody>
          <a:bodyPr/>
          <a:lstStyle/>
          <a:p>
            <a:r>
              <a:rPr lang="en-US"/>
              <a:t>Click to edit Master title style</a:t>
            </a:r>
          </a:p>
        </p:txBody>
      </p:sp>
      <p:sp>
        <p:nvSpPr>
          <p:cNvPr id="7" name="Picture Placeholder 8"/>
          <p:cNvSpPr>
            <a:spLocks noGrp="1"/>
          </p:cNvSpPr>
          <p:nvPr>
            <p:ph type="pic" sz="quarter" idx="15"/>
          </p:nvPr>
        </p:nvSpPr>
        <p:spPr>
          <a:xfrm>
            <a:off x="5020818" y="-34544"/>
            <a:ext cx="2514600" cy="78069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8" name="Rectangle 7"/>
          <p:cNvSpPr/>
          <p:nvPr userDrawn="1"/>
        </p:nvSpPr>
        <p:spPr>
          <a:xfrm>
            <a:off x="7535418" y="-34544"/>
            <a:ext cx="2522982" cy="7806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14317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1980" y="1072930"/>
            <a:ext cx="3355419" cy="1416491"/>
          </a:xfrm>
        </p:spPr>
        <p:txBody>
          <a:bodyPr/>
          <a:lstStyle/>
          <a:p>
            <a:r>
              <a:rPr lang="en-US" dirty="0"/>
              <a:t>Click to edit Master title style</a:t>
            </a:r>
          </a:p>
        </p:txBody>
      </p:sp>
      <p:sp>
        <p:nvSpPr>
          <p:cNvPr id="3" name="Picture Placeholder 8"/>
          <p:cNvSpPr>
            <a:spLocks noGrp="1"/>
          </p:cNvSpPr>
          <p:nvPr>
            <p:ph type="pic" sz="quarter" idx="14"/>
          </p:nvPr>
        </p:nvSpPr>
        <p:spPr>
          <a:xfrm>
            <a:off x="5867400" y="1286419"/>
            <a:ext cx="3344418" cy="518482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4" name="Rectangle 3"/>
          <p:cNvSpPr/>
          <p:nvPr userDrawn="1"/>
        </p:nvSpPr>
        <p:spPr>
          <a:xfrm>
            <a:off x="0" y="1292362"/>
            <a:ext cx="1684783" cy="51788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9029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190053" y="1"/>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3854773" y="2595308"/>
            <a:ext cx="2523928" cy="259530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11" name="Picture Placeholder 8"/>
          <p:cNvSpPr>
            <a:spLocks noGrp="1"/>
          </p:cNvSpPr>
          <p:nvPr>
            <p:ph type="pic" sz="quarter" idx="16"/>
          </p:nvPr>
        </p:nvSpPr>
        <p:spPr>
          <a:xfrm>
            <a:off x="4190053" y="5188608"/>
            <a:ext cx="2523928" cy="25953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5540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838200" y="0"/>
            <a:ext cx="92202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2329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00584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06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547433" y="0"/>
            <a:ext cx="2510967"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281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5247131" y="3886200"/>
            <a:ext cx="3977624" cy="324137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8" name="Picture Placeholder 8"/>
          <p:cNvSpPr>
            <a:spLocks noGrp="1"/>
          </p:cNvSpPr>
          <p:nvPr>
            <p:ph type="pic" sz="quarter" idx="18"/>
          </p:nvPr>
        </p:nvSpPr>
        <p:spPr>
          <a:xfrm>
            <a:off x="1673779" y="3886200"/>
            <a:ext cx="3355421" cy="32413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275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6298473" y="2616297"/>
            <a:ext cx="1852422" cy="25447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2" name="Title 1"/>
          <p:cNvSpPr>
            <a:spLocks noGrp="1"/>
          </p:cNvSpPr>
          <p:nvPr>
            <p:ph type="title"/>
          </p:nvPr>
        </p:nvSpPr>
        <p:spPr>
          <a:xfrm>
            <a:off x="1673781" y="1072930"/>
            <a:ext cx="3355420" cy="1416491"/>
          </a:xfrm>
        </p:spPr>
        <p:txBody>
          <a:bodyPr/>
          <a:lstStyle/>
          <a:p>
            <a:r>
              <a:rPr lang="en-US"/>
              <a:t>Click to edit Master title style</a:t>
            </a:r>
          </a:p>
        </p:txBody>
      </p:sp>
      <p:sp>
        <p:nvSpPr>
          <p:cNvPr id="12" name="Picture Placeholder 8"/>
          <p:cNvSpPr>
            <a:spLocks noGrp="1"/>
          </p:cNvSpPr>
          <p:nvPr>
            <p:ph type="pic" sz="quarter" idx="18"/>
          </p:nvPr>
        </p:nvSpPr>
        <p:spPr>
          <a:xfrm>
            <a:off x="8205978" y="0"/>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5" name="Picture Placeholder 8"/>
          <p:cNvSpPr>
            <a:spLocks noGrp="1"/>
          </p:cNvSpPr>
          <p:nvPr>
            <p:ph type="pic" sz="quarter" idx="19"/>
          </p:nvPr>
        </p:nvSpPr>
        <p:spPr>
          <a:xfrm>
            <a:off x="8205978" y="2616297"/>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6" name="Picture Placeholder 8"/>
          <p:cNvSpPr>
            <a:spLocks noGrp="1"/>
          </p:cNvSpPr>
          <p:nvPr>
            <p:ph type="pic" sz="quarter" idx="20"/>
          </p:nvPr>
        </p:nvSpPr>
        <p:spPr>
          <a:xfrm>
            <a:off x="8205978" y="5232595"/>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8" name="Picture Placeholder 8"/>
          <p:cNvSpPr>
            <a:spLocks noGrp="1"/>
          </p:cNvSpPr>
          <p:nvPr>
            <p:ph type="pic" sz="quarter" idx="22"/>
          </p:nvPr>
        </p:nvSpPr>
        <p:spPr>
          <a:xfrm>
            <a:off x="6298473" y="0"/>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9" name="Picture Placeholder 8"/>
          <p:cNvSpPr>
            <a:spLocks noGrp="1"/>
          </p:cNvSpPr>
          <p:nvPr>
            <p:ph type="pic" sz="quarter" idx="23"/>
          </p:nvPr>
        </p:nvSpPr>
        <p:spPr>
          <a:xfrm>
            <a:off x="6298473"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0" name="Picture Placeholder 8"/>
          <p:cNvSpPr>
            <a:spLocks noGrp="1"/>
          </p:cNvSpPr>
          <p:nvPr>
            <p:ph type="pic" sz="quarter" idx="24"/>
          </p:nvPr>
        </p:nvSpPr>
        <p:spPr>
          <a:xfrm>
            <a:off x="4382587"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1" name="Picture Placeholder 8"/>
          <p:cNvSpPr>
            <a:spLocks noGrp="1"/>
          </p:cNvSpPr>
          <p:nvPr>
            <p:ph type="pic" sz="quarter" idx="25"/>
          </p:nvPr>
        </p:nvSpPr>
        <p:spPr>
          <a:xfrm>
            <a:off x="2457722" y="5241641"/>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155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3781" y="4999431"/>
            <a:ext cx="4193620" cy="1416491"/>
          </a:xfrm>
        </p:spPr>
        <p:txBody>
          <a:bodyPr/>
          <a:lstStyle/>
          <a:p>
            <a:r>
              <a:rPr lang="en-US"/>
              <a:t>Click to edit Master title style</a:t>
            </a:r>
          </a:p>
        </p:txBody>
      </p:sp>
      <p:sp>
        <p:nvSpPr>
          <p:cNvPr id="11" name="Picture Placeholder 8"/>
          <p:cNvSpPr>
            <a:spLocks noGrp="1"/>
          </p:cNvSpPr>
          <p:nvPr>
            <p:ph type="pic" sz="quarter" idx="25"/>
          </p:nvPr>
        </p:nvSpPr>
        <p:spPr>
          <a:xfrm>
            <a:off x="1673781"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3" name="Picture Placeholder 8"/>
          <p:cNvSpPr>
            <a:spLocks noGrp="1"/>
          </p:cNvSpPr>
          <p:nvPr>
            <p:ph type="pic" sz="quarter" idx="27"/>
          </p:nvPr>
        </p:nvSpPr>
        <p:spPr>
          <a:xfrm>
            <a:off x="5504355"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4" name="Picture Placeholder 8"/>
          <p:cNvSpPr>
            <a:spLocks noGrp="1"/>
          </p:cNvSpPr>
          <p:nvPr>
            <p:ph type="pic" sz="quarter" idx="28"/>
          </p:nvPr>
        </p:nvSpPr>
        <p:spPr>
          <a:xfrm>
            <a:off x="7423833"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5" name="Picture Placeholder 8"/>
          <p:cNvSpPr>
            <a:spLocks noGrp="1"/>
          </p:cNvSpPr>
          <p:nvPr>
            <p:ph type="pic" sz="quarter" idx="14"/>
          </p:nvPr>
        </p:nvSpPr>
        <p:spPr>
          <a:xfrm>
            <a:off x="3589068" y="1315552"/>
            <a:ext cx="1852422" cy="25447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16" name="Picture Placeholder 8"/>
          <p:cNvSpPr>
            <a:spLocks noGrp="1"/>
          </p:cNvSpPr>
          <p:nvPr>
            <p:ph type="pic" sz="quarter" idx="29"/>
          </p:nvPr>
        </p:nvSpPr>
        <p:spPr>
          <a:xfrm>
            <a:off x="9334929" y="1315552"/>
            <a:ext cx="1852422" cy="25447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7414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1675453" y="1305665"/>
            <a:ext cx="1485000" cy="204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982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0" name="Picture Placeholder 8"/>
          <p:cNvSpPr>
            <a:spLocks noGrp="1"/>
          </p:cNvSpPr>
          <p:nvPr>
            <p:ph type="pic" sz="quarter" idx="27"/>
          </p:nvPr>
        </p:nvSpPr>
        <p:spPr>
          <a:xfrm>
            <a:off x="1673780"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2" name="Picture Placeholder 8"/>
          <p:cNvSpPr>
            <a:spLocks noGrp="1"/>
          </p:cNvSpPr>
          <p:nvPr>
            <p:ph type="pic" sz="quarter" idx="29"/>
          </p:nvPr>
        </p:nvSpPr>
        <p:spPr>
          <a:xfrm>
            <a:off x="5083759"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3" name="Picture Placeholder 8"/>
          <p:cNvSpPr>
            <a:spLocks noGrp="1"/>
          </p:cNvSpPr>
          <p:nvPr>
            <p:ph type="pic" sz="quarter" idx="30"/>
          </p:nvPr>
        </p:nvSpPr>
        <p:spPr>
          <a:xfrm>
            <a:off x="6788748"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4" name="Picture Placeholder 8"/>
          <p:cNvSpPr>
            <a:spLocks noGrp="1"/>
          </p:cNvSpPr>
          <p:nvPr>
            <p:ph type="pic" sz="quarter" idx="31"/>
          </p:nvPr>
        </p:nvSpPr>
        <p:spPr>
          <a:xfrm>
            <a:off x="8493739" y="3151319"/>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5" name="Picture Placeholder 8"/>
          <p:cNvSpPr>
            <a:spLocks noGrp="1"/>
          </p:cNvSpPr>
          <p:nvPr>
            <p:ph type="pic" sz="quarter" idx="32"/>
          </p:nvPr>
        </p:nvSpPr>
        <p:spPr>
          <a:xfrm>
            <a:off x="1673780"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6" name="Picture Placeholder 8"/>
          <p:cNvSpPr>
            <a:spLocks noGrp="1"/>
          </p:cNvSpPr>
          <p:nvPr>
            <p:ph type="pic" sz="quarter" idx="33"/>
          </p:nvPr>
        </p:nvSpPr>
        <p:spPr>
          <a:xfrm>
            <a:off x="337876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7" name="Picture Placeholder 8"/>
          <p:cNvSpPr>
            <a:spLocks noGrp="1"/>
          </p:cNvSpPr>
          <p:nvPr>
            <p:ph type="pic" sz="quarter" idx="34"/>
          </p:nvPr>
        </p:nvSpPr>
        <p:spPr>
          <a:xfrm>
            <a:off x="508375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8" name="Picture Placeholder 8"/>
          <p:cNvSpPr>
            <a:spLocks noGrp="1"/>
          </p:cNvSpPr>
          <p:nvPr>
            <p:ph type="pic" sz="quarter" idx="35"/>
          </p:nvPr>
        </p:nvSpPr>
        <p:spPr>
          <a:xfrm>
            <a:off x="6788748"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9" name="Picture Placeholder 8"/>
          <p:cNvSpPr>
            <a:spLocks noGrp="1"/>
          </p:cNvSpPr>
          <p:nvPr>
            <p:ph type="pic" sz="quarter" idx="36"/>
          </p:nvPr>
        </p:nvSpPr>
        <p:spPr>
          <a:xfrm>
            <a:off x="8493739" y="5487600"/>
            <a:ext cx="1663200" cy="228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30" name="Picture Placeholder 8"/>
          <p:cNvSpPr>
            <a:spLocks noGrp="1"/>
          </p:cNvSpPr>
          <p:nvPr>
            <p:ph type="pic" sz="quarter" idx="14"/>
          </p:nvPr>
        </p:nvSpPr>
        <p:spPr>
          <a:xfrm>
            <a:off x="3378770" y="3151319"/>
            <a:ext cx="1663199" cy="22848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9074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6" presetClass="emph" presetSubtype="0" accel="50000" decel="50000" autoRev="1" fill="hold" grpId="1" nodeType="withEffect">
                                  <p:stCondLst>
                                    <p:cond delay="0"/>
                                  </p:stCondLst>
                                  <p:childTnLst>
                                    <p:animScale>
                                      <p:cBhvr>
                                        <p:cTn id="9" dur="500" fill="hold"/>
                                        <p:tgtEl>
                                          <p:spTgt spid="20"/>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2"/>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3"/>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24"/>
                                        </p:tgtEl>
                                      </p:cBhvr>
                                      <p:by x="105000" y="105000"/>
                                    </p:animScale>
                                  </p:childTnLst>
                                </p:cTn>
                              </p:par>
                              <p:par>
                                <p:cTn id="25" presetID="22" presetClass="entr" presetSubtype="8" fill="hold" grpId="0"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1500"/>
                                  </p:stCondLst>
                                  <p:childTnLst>
                                    <p:animScale>
                                      <p:cBhvr>
                                        <p:cTn id="29" dur="500" fill="hold"/>
                                        <p:tgtEl>
                                          <p:spTgt spid="25"/>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6"/>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7"/>
                                        </p:tgtEl>
                                      </p:cBhvr>
                                      <p:by x="105000" y="105000"/>
                                    </p:animScale>
                                  </p:childTnLst>
                                </p:cTn>
                              </p:par>
                              <p:par>
                                <p:cTn id="40" presetID="22" presetClass="entr" presetSubtype="8" fill="hold" grpId="0" nodeType="withEffect">
                                  <p:stCondLst>
                                    <p:cond delay="240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6" presetClass="emph" presetSubtype="0" accel="50000" decel="50000" autoRev="1" fill="hold" grpId="1" nodeType="withEffect">
                                  <p:stCondLst>
                                    <p:cond delay="2400"/>
                                  </p:stCondLst>
                                  <p:childTnLst>
                                    <p:animScale>
                                      <p:cBhvr>
                                        <p:cTn id="44" dur="500" fill="hold"/>
                                        <p:tgtEl>
                                          <p:spTgt spid="28"/>
                                        </p:tgtEl>
                                      </p:cBhvr>
                                      <p:by x="105000" y="105000"/>
                                    </p:animScale>
                                  </p:childTnLst>
                                </p:cTn>
                              </p:par>
                              <p:par>
                                <p:cTn id="45" presetID="22" presetClass="entr" presetSubtype="8" fill="hold" grpId="0" nodeType="withEffect">
                                  <p:stCondLst>
                                    <p:cond delay="27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6" presetClass="emph" presetSubtype="0" accel="50000" decel="50000" autoRev="1" fill="hold" grpId="1" nodeType="withEffect">
                                  <p:stCondLst>
                                    <p:cond delay="2700"/>
                                  </p:stCondLst>
                                  <p:childTnLst>
                                    <p:animScale>
                                      <p:cBhvr>
                                        <p:cTn id="49" dur="500" fill="hold"/>
                                        <p:tgtEl>
                                          <p:spTgt spid="29"/>
                                        </p:tgtEl>
                                      </p:cBhvr>
                                      <p:by x="105000" y="105000"/>
                                    </p:animScale>
                                  </p:childTnLst>
                                </p:cTn>
                              </p:par>
                              <p:par>
                                <p:cTn id="50" presetID="22" presetClass="entr" presetSubtype="8"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6" presetClass="emph" presetSubtype="0" accel="50000" decel="50000" autoRev="1" fill="hold" grpId="1" nodeType="withEffect">
                                  <p:stCondLst>
                                    <p:cond delay="300"/>
                                  </p:stCondLst>
                                  <p:childTnLst>
                                    <p:animScale>
                                      <p:cBhvr>
                                        <p:cTn id="54"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5029200" cy="390059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0"/>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6359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3871807"/>
            <a:ext cx="5029200" cy="390059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5244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0" y="0"/>
            <a:ext cx="5029200" cy="38718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1395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5" name="Picture Placeholder 8"/>
          <p:cNvSpPr>
            <a:spLocks noGrp="1"/>
          </p:cNvSpPr>
          <p:nvPr>
            <p:ph type="pic" sz="quarter" idx="27"/>
          </p:nvPr>
        </p:nvSpPr>
        <p:spPr>
          <a:xfrm>
            <a:off x="5029200" y="0"/>
            <a:ext cx="5029200" cy="38718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6" name="Picture Placeholder 8"/>
          <p:cNvSpPr>
            <a:spLocks noGrp="1"/>
          </p:cNvSpPr>
          <p:nvPr>
            <p:ph type="pic" sz="quarter" idx="28"/>
          </p:nvPr>
        </p:nvSpPr>
        <p:spPr>
          <a:xfrm>
            <a:off x="5029200" y="3871807"/>
            <a:ext cx="5029200" cy="390059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800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1664782" y="995714"/>
            <a:ext cx="2088019" cy="5725734"/>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grpSp>
        <p:nvGrpSpPr>
          <p:cNvPr id="17" name="Группа 38"/>
          <p:cNvGrpSpPr/>
          <p:nvPr userDrawn="1"/>
        </p:nvGrpSpPr>
        <p:grpSpPr>
          <a:xfrm>
            <a:off x="4111801" y="995714"/>
            <a:ext cx="2088019" cy="5725734"/>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grpSp>
        <p:nvGrpSpPr>
          <p:cNvPr id="28" name="Группа 38"/>
          <p:cNvGrpSpPr/>
          <p:nvPr userDrawn="1"/>
        </p:nvGrpSpPr>
        <p:grpSpPr>
          <a:xfrm>
            <a:off x="6557380" y="995714"/>
            <a:ext cx="2088019" cy="5725734"/>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1782295"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6674892"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4228521" y="1635528"/>
            <a:ext cx="1851554" cy="442022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6312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65272" y="1072931"/>
            <a:ext cx="3354929" cy="1416491"/>
          </a:xfrm>
        </p:spPr>
        <p:txBody>
          <a:bodyPr/>
          <a:lstStyle/>
          <a:p>
            <a:r>
              <a:rPr lang="en-US"/>
              <a:t>Click to edit Master title style</a:t>
            </a:r>
          </a:p>
        </p:txBody>
      </p:sp>
      <p:sp>
        <p:nvSpPr>
          <p:cNvPr id="4" name="Picture Placeholder 8"/>
          <p:cNvSpPr>
            <a:spLocks noGrp="1"/>
          </p:cNvSpPr>
          <p:nvPr>
            <p:ph type="pic" sz="quarter" idx="12"/>
          </p:nvPr>
        </p:nvSpPr>
        <p:spPr>
          <a:xfrm>
            <a:off x="838200" y="0"/>
            <a:ext cx="4191000" cy="77724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grpSp>
        <p:nvGrpSpPr>
          <p:cNvPr id="9" name="Группа 38">
            <a:extLst>
              <a:ext uri="{FF2B5EF4-FFF2-40B4-BE49-F238E27FC236}">
                <a16:creationId xmlns:a16="http://schemas.microsoft.com/office/drawing/2014/main" id="{6D82B632-4367-2547-B733-62C9EE6033E2}"/>
              </a:ext>
            </a:extLst>
          </p:cNvPr>
          <p:cNvGrpSpPr/>
          <p:nvPr userDrawn="1"/>
        </p:nvGrpSpPr>
        <p:grpSpPr>
          <a:xfrm>
            <a:off x="4001205" y="995714"/>
            <a:ext cx="2088019" cy="5725734"/>
            <a:chOff x="3421706" y="1143000"/>
            <a:chExt cx="2530932" cy="5052117"/>
          </a:xfrm>
        </p:grpSpPr>
        <p:sp>
          <p:nvSpPr>
            <p:cNvPr id="13" name="Скругленный прямоугольник 39">
              <a:extLst>
                <a:ext uri="{FF2B5EF4-FFF2-40B4-BE49-F238E27FC236}">
                  <a16:creationId xmlns:a16="http://schemas.microsoft.com/office/drawing/2014/main" id="{DF1565C7-239D-8543-89C4-13472763F021}"/>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5" name="Скругленный прямоугольник 40">
              <a:extLst>
                <a:ext uri="{FF2B5EF4-FFF2-40B4-BE49-F238E27FC236}">
                  <a16:creationId xmlns:a16="http://schemas.microsoft.com/office/drawing/2014/main" id="{22C22802-A716-F34C-84B8-260D4352365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6" name="Скругленный прямоугольник 41">
              <a:extLst>
                <a:ext uri="{FF2B5EF4-FFF2-40B4-BE49-F238E27FC236}">
                  <a16:creationId xmlns:a16="http://schemas.microsoft.com/office/drawing/2014/main" id="{897D2056-A1C1-E948-B16C-717DA9D848B4}"/>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7" name="Скругленный прямоугольник 42">
              <a:extLst>
                <a:ext uri="{FF2B5EF4-FFF2-40B4-BE49-F238E27FC236}">
                  <a16:creationId xmlns:a16="http://schemas.microsoft.com/office/drawing/2014/main" id="{4E56983C-0B74-6045-9E8A-55AACD0DF7F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8" name="Скругленный прямоугольник 43">
              <a:extLst>
                <a:ext uri="{FF2B5EF4-FFF2-40B4-BE49-F238E27FC236}">
                  <a16:creationId xmlns:a16="http://schemas.microsoft.com/office/drawing/2014/main" id="{1884B5C6-671B-DB44-9ABC-9E625609450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19" name="Овал 44">
              <a:extLst>
                <a:ext uri="{FF2B5EF4-FFF2-40B4-BE49-F238E27FC236}">
                  <a16:creationId xmlns:a16="http://schemas.microsoft.com/office/drawing/2014/main" id="{EC3A18F2-6120-0244-88A6-9CE2EE9FF4C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0" name="Скругленный прямоугольник 45">
              <a:extLst>
                <a:ext uri="{FF2B5EF4-FFF2-40B4-BE49-F238E27FC236}">
                  <a16:creationId xmlns:a16="http://schemas.microsoft.com/office/drawing/2014/main" id="{B277147B-1540-A14C-ABB0-5335AE83FA1A}"/>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1" name="Овал 46">
              <a:extLst>
                <a:ext uri="{FF2B5EF4-FFF2-40B4-BE49-F238E27FC236}">
                  <a16:creationId xmlns:a16="http://schemas.microsoft.com/office/drawing/2014/main" id="{DC8EA646-CFFB-354D-9251-06490A3059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sp>
          <p:nvSpPr>
            <p:cNvPr id="22" name="Овал 47">
              <a:extLst>
                <a:ext uri="{FF2B5EF4-FFF2-40B4-BE49-F238E27FC236}">
                  <a16:creationId xmlns:a16="http://schemas.microsoft.com/office/drawing/2014/main" id="{E1745DD9-8C2D-844D-94BF-61952405B51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5"/>
            </a:p>
          </p:txBody>
        </p:sp>
      </p:grpSp>
      <p:sp>
        <p:nvSpPr>
          <p:cNvPr id="23" name="Picture Placeholder 8">
            <a:extLst>
              <a:ext uri="{FF2B5EF4-FFF2-40B4-BE49-F238E27FC236}">
                <a16:creationId xmlns:a16="http://schemas.microsoft.com/office/drawing/2014/main" id="{C12E5D7A-018E-764A-A1AE-DFCC7AA82AC2}"/>
              </a:ext>
            </a:extLst>
          </p:cNvPr>
          <p:cNvSpPr>
            <a:spLocks noGrp="1"/>
          </p:cNvSpPr>
          <p:nvPr>
            <p:ph type="pic" sz="quarter" idx="14"/>
          </p:nvPr>
        </p:nvSpPr>
        <p:spPr>
          <a:xfrm>
            <a:off x="4117926" y="1635528"/>
            <a:ext cx="1851554" cy="442022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90">
                <a:solidFill>
                  <a:schemeClr val="tx1"/>
                </a:solidFill>
              </a:defRPr>
            </a:lvl1pPr>
          </a:lstStyle>
          <a:p>
            <a:endParaRPr lang="en-US"/>
          </a:p>
        </p:txBody>
      </p:sp>
      <p:sp>
        <p:nvSpPr>
          <p:cNvPr id="24" name="Picture Placeholder 8">
            <a:extLst>
              <a:ext uri="{FF2B5EF4-FFF2-40B4-BE49-F238E27FC236}">
                <a16:creationId xmlns:a16="http://schemas.microsoft.com/office/drawing/2014/main" id="{2DD53BBF-3B10-054C-9609-9A3E2FD130F7}"/>
              </a:ext>
            </a:extLst>
          </p:cNvPr>
          <p:cNvSpPr>
            <a:spLocks noGrp="1"/>
          </p:cNvSpPr>
          <p:nvPr>
            <p:ph type="pic" sz="quarter" idx="29"/>
          </p:nvPr>
        </p:nvSpPr>
        <p:spPr>
          <a:xfrm>
            <a:off x="6203796"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5" name="Picture Placeholder 8">
            <a:extLst>
              <a:ext uri="{FF2B5EF4-FFF2-40B4-BE49-F238E27FC236}">
                <a16:creationId xmlns:a16="http://schemas.microsoft.com/office/drawing/2014/main" id="{D01F4590-53B7-DF4C-81C7-48B646A971C7}"/>
              </a:ext>
            </a:extLst>
          </p:cNvPr>
          <p:cNvSpPr>
            <a:spLocks noGrp="1"/>
          </p:cNvSpPr>
          <p:nvPr>
            <p:ph type="pic" sz="quarter" idx="30"/>
          </p:nvPr>
        </p:nvSpPr>
        <p:spPr>
          <a:xfrm>
            <a:off x="8197723"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6" name="Picture Placeholder 8">
            <a:extLst>
              <a:ext uri="{FF2B5EF4-FFF2-40B4-BE49-F238E27FC236}">
                <a16:creationId xmlns:a16="http://schemas.microsoft.com/office/drawing/2014/main" id="{87DBD707-E16D-374B-ACA0-F9B10508966D}"/>
              </a:ext>
            </a:extLst>
          </p:cNvPr>
          <p:cNvSpPr>
            <a:spLocks noGrp="1"/>
          </p:cNvSpPr>
          <p:nvPr>
            <p:ph type="pic" sz="quarter" idx="31"/>
          </p:nvPr>
        </p:nvSpPr>
        <p:spPr>
          <a:xfrm>
            <a:off x="13352"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7" name="Picture Placeholder 8">
            <a:extLst>
              <a:ext uri="{FF2B5EF4-FFF2-40B4-BE49-F238E27FC236}">
                <a16:creationId xmlns:a16="http://schemas.microsoft.com/office/drawing/2014/main" id="{4F7B7EF7-4C7A-934C-ABA1-6F1C007D0F2B}"/>
              </a:ext>
            </a:extLst>
          </p:cNvPr>
          <p:cNvSpPr>
            <a:spLocks noGrp="1"/>
          </p:cNvSpPr>
          <p:nvPr>
            <p:ph type="pic" sz="quarter" idx="32"/>
          </p:nvPr>
        </p:nvSpPr>
        <p:spPr>
          <a:xfrm>
            <a:off x="2007279" y="1628513"/>
            <a:ext cx="1851554" cy="44272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38883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6" presetClass="emph" presetSubtype="0" accel="50000" decel="50000" autoRev="1" fill="hold" grpId="1" nodeType="withEffect">
                                  <p:stCondLst>
                                    <p:cond delay="600"/>
                                  </p:stCondLst>
                                  <p:childTnLst>
                                    <p:animScale>
                                      <p:cBhvr>
                                        <p:cTn id="12" dur="500" fill="hold"/>
                                        <p:tgtEl>
                                          <p:spTgt spid="23"/>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24"/>
                                        </p:tgtEl>
                                      </p:cBhvr>
                                      <p:by x="105000" y="105000"/>
                                    </p:animScale>
                                  </p:childTnLst>
                                </p:cTn>
                              </p:par>
                              <p:par>
                                <p:cTn id="18" presetID="22" presetClass="entr" presetSubtype="8" fill="hold" grpId="0" nodeType="withEffect">
                                  <p:stCondLst>
                                    <p:cond delay="18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6" presetClass="emph" presetSubtype="0" accel="50000" decel="50000" autoRev="1" fill="hold" grpId="1" nodeType="withEffect">
                                  <p:stCondLst>
                                    <p:cond delay="1800"/>
                                  </p:stCondLst>
                                  <p:childTnLst>
                                    <p:animScale>
                                      <p:cBhvr>
                                        <p:cTn id="22" dur="500" fill="hold"/>
                                        <p:tgtEl>
                                          <p:spTgt spid="25"/>
                                        </p:tgtEl>
                                      </p:cBhvr>
                                      <p:by x="105000" y="105000"/>
                                    </p:animScale>
                                  </p:childTnLst>
                                </p:cTn>
                              </p:par>
                              <p:par>
                                <p:cTn id="23" presetID="22" presetClass="entr" presetSubtype="8" fill="hold" grpId="0" nodeType="with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6" presetClass="emph" presetSubtype="0" accel="50000" decel="50000" autoRev="1" fill="hold" grpId="1" nodeType="withEffect">
                                  <p:stCondLst>
                                    <p:cond delay="1500"/>
                                  </p:stCondLst>
                                  <p:childTnLst>
                                    <p:animScale>
                                      <p:cBhvr>
                                        <p:cTn id="27" dur="500" fill="hold"/>
                                        <p:tgtEl>
                                          <p:spTgt spid="26"/>
                                        </p:tgtEl>
                                      </p:cBhvr>
                                      <p:by x="105000" y="105000"/>
                                    </p:animScale>
                                  </p:childTnLst>
                                </p:cTn>
                              </p:par>
                              <p:par>
                                <p:cTn id="28" presetID="22" presetClass="entr" presetSubtype="8"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6" presetClass="emph" presetSubtype="0" accel="50000" decel="50000" autoRev="1" fill="hold" grpId="1" nodeType="withEffect">
                                  <p:stCondLst>
                                    <p:cond delay="900"/>
                                  </p:stCondLst>
                                  <p:childTnLst>
                                    <p:animScale>
                                      <p:cBhvr>
                                        <p:cTn id="32" dur="500"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extLst mod="1">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3857218" y="-2343867"/>
            <a:ext cx="5367537" cy="12604420"/>
            <a:chOff x="4675416" y="-2068118"/>
            <a:chExt cx="6506105" cy="11121547"/>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1673781" y="1072930"/>
            <a:ext cx="3352930" cy="1416491"/>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5691386" y="1385180"/>
            <a:ext cx="1740377" cy="42068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18389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mod="1">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31154" y="3449240"/>
            <a:ext cx="1798319" cy="4826047"/>
          </a:xfrm>
          <a:prstGeom prst="rect">
            <a:avLst/>
          </a:prstGeom>
        </p:spPr>
      </p:pic>
      <p:pic>
        <p:nvPicPr>
          <p:cNvPr id="37" name="Picture 3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19079" y="1240006"/>
            <a:ext cx="1798319" cy="4826047"/>
          </a:xfrm>
          <a:prstGeom prst="rect">
            <a:avLst/>
          </a:prstGeom>
        </p:spPr>
      </p:pic>
      <p:pic>
        <p:nvPicPr>
          <p:cNvPr id="38" name="Picture 3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04845" y="-635466"/>
            <a:ext cx="1798319" cy="4826047"/>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4641617" y="4172029"/>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6320610" y="1952884"/>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8006376" y="77413"/>
            <a:ext cx="1385953" cy="33797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1673780" y="1072930"/>
            <a:ext cx="3345462" cy="1416491"/>
          </a:xfrm>
        </p:spPr>
        <p:txBody>
          <a:bodyPr/>
          <a:lstStyle/>
          <a:p>
            <a:r>
              <a:rPr lang="en-US" dirty="0"/>
              <a:t>Click to edit Master title style</a:t>
            </a:r>
          </a:p>
        </p:txBody>
      </p:sp>
    </p:spTree>
    <p:extLst>
      <p:ext uri="{BB962C8B-B14F-4D97-AF65-F5344CB8AC3E}">
        <p14:creationId xmlns:p14="http://schemas.microsoft.com/office/powerpoint/2010/main" val="25494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mod="1">
    <p:ext uri="{DCECCB84-F9BA-43D5-87BE-67443E8EF086}">
      <p15:sldGuideLst xmlns:p15="http://schemas.microsoft.com/office/powerpoint/2012/main">
        <p15:guide id="3" pos="724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61949" y="403987"/>
            <a:ext cx="8298180" cy="6834288"/>
          </a:xfrm>
          <a:prstGeom prst="rect">
            <a:avLst/>
          </a:prstGeom>
          <a:effectLst/>
        </p:spPr>
      </p:pic>
      <p:sp>
        <p:nvSpPr>
          <p:cNvPr id="2" name="Title 1">
            <a:extLst>
              <a:ext uri="{FF2B5EF4-FFF2-40B4-BE49-F238E27FC236}">
                <a16:creationId xmlns:a16="http://schemas.microsoft.com/office/drawing/2014/main" id="{337EAF9D-1F56-4246-9AD0-E719CB3D5EFA}"/>
              </a:ext>
            </a:extLst>
          </p:cNvPr>
          <p:cNvSpPr>
            <a:spLocks noGrp="1"/>
          </p:cNvSpPr>
          <p:nvPr>
            <p:ph type="title"/>
          </p:nvPr>
        </p:nvSpPr>
        <p:spPr>
          <a:xfrm>
            <a:off x="1673780" y="1072930"/>
            <a:ext cx="3151265" cy="1416491"/>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5041140" y="918781"/>
            <a:ext cx="6349251" cy="546330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5816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mod="1">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9201" y="918917"/>
            <a:ext cx="4074999" cy="77724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1673781" y="1072930"/>
            <a:ext cx="3355420" cy="1416491"/>
          </a:xfrm>
        </p:spPr>
        <p:txBody>
          <a:bodyPr/>
          <a:lstStyle/>
          <a:p>
            <a:r>
              <a:rPr lang="en-US" dirty="0"/>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5422573" y="1816123"/>
            <a:ext cx="3278940" cy="599731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717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867400" y="0"/>
            <a:ext cx="4191000" cy="2590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90">
                <a:solidFill>
                  <a:schemeClr val="tx1"/>
                </a:solidFill>
              </a:defRPr>
            </a:lvl1pPr>
          </a:lstStyle>
          <a:p>
            <a:endParaRPr lang="en-US"/>
          </a:p>
        </p:txBody>
      </p:sp>
    </p:spTree>
    <p:extLst>
      <p:ext uri="{BB962C8B-B14F-4D97-AF65-F5344CB8AC3E}">
        <p14:creationId xmlns:p14="http://schemas.microsoft.com/office/powerpoint/2010/main" val="2008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theme" Target="../theme/theme3.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1" y="1072931"/>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127175" y="456732"/>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260178"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60179"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7" r:id="rId4"/>
    <p:sldLayoutId id="2147484038" r:id="rId5"/>
    <p:sldLayoutId id="2147484051"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76"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77" r:id="rId31"/>
    <p:sldLayoutId id="2147484089" r:id="rId32"/>
    <p:sldLayoutId id="2147484069" r:id="rId33"/>
    <p:sldLayoutId id="2147484100" r:id="rId3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hf hdr="0" ftr="0" dt="0"/>
  <p:txStyles>
    <p:title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p:titleStyle>
    <p:bodyStyle>
      <a:lvl1pPr marL="0" indent="0" algn="l" defTabSz="754331"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31"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31"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31"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31"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408"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74"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739"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903"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31" rtl="0" eaLnBrk="1" latinLnBrk="0" hangingPunct="1">
        <a:defRPr sz="1485" kern="1200">
          <a:solidFill>
            <a:schemeClr val="tx1"/>
          </a:solidFill>
          <a:latin typeface="+mn-lt"/>
          <a:ea typeface="+mn-ea"/>
          <a:cs typeface="+mn-cs"/>
        </a:defRPr>
      </a:lvl1pPr>
      <a:lvl2pPr marL="377165" algn="l" defTabSz="754331" rtl="0" eaLnBrk="1" latinLnBrk="0" hangingPunct="1">
        <a:defRPr sz="1485" kern="1200">
          <a:solidFill>
            <a:schemeClr val="tx1"/>
          </a:solidFill>
          <a:latin typeface="+mn-lt"/>
          <a:ea typeface="+mn-ea"/>
          <a:cs typeface="+mn-cs"/>
        </a:defRPr>
      </a:lvl2pPr>
      <a:lvl3pPr marL="754331" algn="l" defTabSz="754331" rtl="0" eaLnBrk="1" latinLnBrk="0" hangingPunct="1">
        <a:defRPr sz="1485" kern="1200">
          <a:solidFill>
            <a:schemeClr val="tx1"/>
          </a:solidFill>
          <a:latin typeface="+mn-lt"/>
          <a:ea typeface="+mn-ea"/>
          <a:cs typeface="+mn-cs"/>
        </a:defRPr>
      </a:lvl3pPr>
      <a:lvl4pPr marL="1131497" algn="l" defTabSz="754331" rtl="0" eaLnBrk="1" latinLnBrk="0" hangingPunct="1">
        <a:defRPr sz="1485" kern="1200">
          <a:solidFill>
            <a:schemeClr val="tx1"/>
          </a:solidFill>
          <a:latin typeface="+mn-lt"/>
          <a:ea typeface="+mn-ea"/>
          <a:cs typeface="+mn-cs"/>
        </a:defRPr>
      </a:lvl4pPr>
      <a:lvl5pPr marL="1508661" algn="l" defTabSz="754331" rtl="0" eaLnBrk="1" latinLnBrk="0" hangingPunct="1">
        <a:defRPr sz="1485" kern="1200">
          <a:solidFill>
            <a:schemeClr val="tx1"/>
          </a:solidFill>
          <a:latin typeface="+mn-lt"/>
          <a:ea typeface="+mn-ea"/>
          <a:cs typeface="+mn-cs"/>
        </a:defRPr>
      </a:lvl5pPr>
      <a:lvl6pPr marL="1885825" algn="l" defTabSz="754331" rtl="0" eaLnBrk="1" latinLnBrk="0" hangingPunct="1">
        <a:defRPr sz="1485" kern="1200">
          <a:solidFill>
            <a:schemeClr val="tx1"/>
          </a:solidFill>
          <a:latin typeface="+mn-lt"/>
          <a:ea typeface="+mn-ea"/>
          <a:cs typeface="+mn-cs"/>
        </a:defRPr>
      </a:lvl6pPr>
      <a:lvl7pPr marL="2262991" algn="l" defTabSz="754331" rtl="0" eaLnBrk="1" latinLnBrk="0" hangingPunct="1">
        <a:defRPr sz="1485" kern="1200">
          <a:solidFill>
            <a:schemeClr val="tx1"/>
          </a:solidFill>
          <a:latin typeface="+mn-lt"/>
          <a:ea typeface="+mn-ea"/>
          <a:cs typeface="+mn-cs"/>
        </a:defRPr>
      </a:lvl7pPr>
      <a:lvl8pPr marL="2640156" algn="l" defTabSz="754331" rtl="0" eaLnBrk="1" latinLnBrk="0" hangingPunct="1">
        <a:defRPr sz="1485" kern="1200">
          <a:solidFill>
            <a:schemeClr val="tx1"/>
          </a:solidFill>
          <a:latin typeface="+mn-lt"/>
          <a:ea typeface="+mn-ea"/>
          <a:cs typeface="+mn-cs"/>
        </a:defRPr>
      </a:lvl8pPr>
      <a:lvl9pPr marL="3017320" algn="l" defTabSz="754331"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168" userDrawn="1">
          <p15:clr>
            <a:srgbClr val="F26B43"/>
          </p15:clr>
        </p15:guide>
        <p15:guide id="1" orient="horz" pos="2448" userDrawn="1">
          <p15:clr>
            <a:srgbClr val="F26B43"/>
          </p15:clr>
        </p15:guide>
        <p15:guide id="14" orient="horz" pos="392" userDrawn="1">
          <p15:clr>
            <a:srgbClr val="F26B43"/>
          </p15:clr>
        </p15:guide>
        <p15:guide id="27" orient="horz" pos="4479" userDrawn="1">
          <p15:clr>
            <a:srgbClr val="F26B43"/>
          </p15:clr>
        </p15:guide>
        <p15:guide id="28" pos="530" userDrawn="1">
          <p15:clr>
            <a:srgbClr val="F26B43"/>
          </p15:clr>
        </p15:guide>
        <p15:guide id="29" pos="5806" userDrawn="1">
          <p15:clr>
            <a:srgbClr val="F26B43"/>
          </p15:clr>
        </p15:guide>
        <p15:guide id="44" userDrawn="1">
          <p15:clr>
            <a:srgbClr val="F26B43"/>
          </p15:clr>
        </p15:guide>
        <p15:guide id="45" pos="6336" userDrawn="1">
          <p15:clr>
            <a:srgbClr val="F26B43"/>
          </p15:clr>
        </p15:guide>
        <p15:guide id="46" orient="horz" userDrawn="1">
          <p15:clr>
            <a:srgbClr val="F26B43"/>
          </p15:clr>
        </p15:guide>
        <p15:guide id="47" orient="horz" pos="4896" userDrawn="1">
          <p15:clr>
            <a:srgbClr val="F26B43"/>
          </p15:clr>
        </p15:guide>
        <p15:guide id="48" pos="1054" userDrawn="1">
          <p15:clr>
            <a:srgbClr val="F26B43"/>
          </p15:clr>
        </p15:guide>
        <p15:guide id="51" orient="horz" pos="804" userDrawn="1">
          <p15:clr>
            <a:srgbClr val="F26B43"/>
          </p15:clr>
        </p15:guide>
        <p15:guide id="52" pos="157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1" y="1072931"/>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9224756"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9351931" y="456732"/>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9484933"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650801"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9224755"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03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hf hdr="0" ftr="0" dt="0"/>
  <p:txStyles>
    <p:titleStyle>
      <a:lvl1pPr algn="l" defTabSz="754331" rtl="0" eaLnBrk="1" latinLnBrk="0" hangingPunct="1">
        <a:lnSpc>
          <a:spcPct val="80000"/>
        </a:lnSpc>
        <a:spcBef>
          <a:spcPct val="0"/>
        </a:spcBef>
        <a:buNone/>
        <a:defRPr sz="2970" b="1" i="0" kern="1200" spc="-125" baseline="0">
          <a:solidFill>
            <a:schemeClr val="tx1"/>
          </a:solidFill>
          <a:latin typeface="Montserrat SemiBold" charset="0"/>
          <a:ea typeface="Montserrat SemiBold" charset="0"/>
          <a:cs typeface="Montserrat SemiBold" charset="0"/>
        </a:defRPr>
      </a:lvl1pPr>
    </p:titleStyle>
    <p:bodyStyle>
      <a:lvl1pPr marL="0" indent="0" algn="l" defTabSz="754331"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31"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31"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31"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31"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408"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74"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739"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903" indent="-188583" algn="l" defTabSz="754331"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31" rtl="0" eaLnBrk="1" latinLnBrk="0" hangingPunct="1">
        <a:defRPr sz="1485" kern="1200">
          <a:solidFill>
            <a:schemeClr val="tx1"/>
          </a:solidFill>
          <a:latin typeface="+mn-lt"/>
          <a:ea typeface="+mn-ea"/>
          <a:cs typeface="+mn-cs"/>
        </a:defRPr>
      </a:lvl1pPr>
      <a:lvl2pPr marL="377165" algn="l" defTabSz="754331" rtl="0" eaLnBrk="1" latinLnBrk="0" hangingPunct="1">
        <a:defRPr sz="1485" kern="1200">
          <a:solidFill>
            <a:schemeClr val="tx1"/>
          </a:solidFill>
          <a:latin typeface="+mn-lt"/>
          <a:ea typeface="+mn-ea"/>
          <a:cs typeface="+mn-cs"/>
        </a:defRPr>
      </a:lvl2pPr>
      <a:lvl3pPr marL="754331" algn="l" defTabSz="754331" rtl="0" eaLnBrk="1" latinLnBrk="0" hangingPunct="1">
        <a:defRPr sz="1485" kern="1200">
          <a:solidFill>
            <a:schemeClr val="tx1"/>
          </a:solidFill>
          <a:latin typeface="+mn-lt"/>
          <a:ea typeface="+mn-ea"/>
          <a:cs typeface="+mn-cs"/>
        </a:defRPr>
      </a:lvl3pPr>
      <a:lvl4pPr marL="1131497" algn="l" defTabSz="754331" rtl="0" eaLnBrk="1" latinLnBrk="0" hangingPunct="1">
        <a:defRPr sz="1485" kern="1200">
          <a:solidFill>
            <a:schemeClr val="tx1"/>
          </a:solidFill>
          <a:latin typeface="+mn-lt"/>
          <a:ea typeface="+mn-ea"/>
          <a:cs typeface="+mn-cs"/>
        </a:defRPr>
      </a:lvl4pPr>
      <a:lvl5pPr marL="1508661" algn="l" defTabSz="754331" rtl="0" eaLnBrk="1" latinLnBrk="0" hangingPunct="1">
        <a:defRPr sz="1485" kern="1200">
          <a:solidFill>
            <a:schemeClr val="tx1"/>
          </a:solidFill>
          <a:latin typeface="+mn-lt"/>
          <a:ea typeface="+mn-ea"/>
          <a:cs typeface="+mn-cs"/>
        </a:defRPr>
      </a:lvl5pPr>
      <a:lvl6pPr marL="1885825" algn="l" defTabSz="754331" rtl="0" eaLnBrk="1" latinLnBrk="0" hangingPunct="1">
        <a:defRPr sz="1485" kern="1200">
          <a:solidFill>
            <a:schemeClr val="tx1"/>
          </a:solidFill>
          <a:latin typeface="+mn-lt"/>
          <a:ea typeface="+mn-ea"/>
          <a:cs typeface="+mn-cs"/>
        </a:defRPr>
      </a:lvl6pPr>
      <a:lvl7pPr marL="2262991" algn="l" defTabSz="754331" rtl="0" eaLnBrk="1" latinLnBrk="0" hangingPunct="1">
        <a:defRPr sz="1485" kern="1200">
          <a:solidFill>
            <a:schemeClr val="tx1"/>
          </a:solidFill>
          <a:latin typeface="+mn-lt"/>
          <a:ea typeface="+mn-ea"/>
          <a:cs typeface="+mn-cs"/>
        </a:defRPr>
      </a:lvl7pPr>
      <a:lvl8pPr marL="2640156" algn="l" defTabSz="754331" rtl="0" eaLnBrk="1" latinLnBrk="0" hangingPunct="1">
        <a:defRPr sz="1485" kern="1200">
          <a:solidFill>
            <a:schemeClr val="tx1"/>
          </a:solidFill>
          <a:latin typeface="+mn-lt"/>
          <a:ea typeface="+mn-ea"/>
          <a:cs typeface="+mn-cs"/>
        </a:defRPr>
      </a:lvl8pPr>
      <a:lvl9pPr marL="3017320" algn="l" defTabSz="754331"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168" userDrawn="1">
          <p15:clr>
            <a:srgbClr val="F26B43"/>
          </p15:clr>
        </p15:guide>
        <p15:guide id="1" orient="horz" pos="2448" userDrawn="1">
          <p15:clr>
            <a:srgbClr val="F26B43"/>
          </p15:clr>
        </p15:guide>
        <p15:guide id="14" orient="horz" pos="392" userDrawn="1">
          <p15:clr>
            <a:srgbClr val="F26B43"/>
          </p15:clr>
        </p15:guide>
        <p15:guide id="27" orient="horz" pos="4479" userDrawn="1">
          <p15:clr>
            <a:srgbClr val="F26B43"/>
          </p15:clr>
        </p15:guide>
        <p15:guide id="28" pos="530" userDrawn="1">
          <p15:clr>
            <a:srgbClr val="F26B43"/>
          </p15:clr>
        </p15:guide>
        <p15:guide id="29" pos="5806" userDrawn="1">
          <p15:clr>
            <a:srgbClr val="F26B43"/>
          </p15:clr>
        </p15:guide>
        <p15:guide id="44" userDrawn="1">
          <p15:clr>
            <a:srgbClr val="F26B43"/>
          </p15:clr>
        </p15:guide>
        <p15:guide id="45" pos="6336" userDrawn="1">
          <p15:clr>
            <a:srgbClr val="F26B43"/>
          </p15:clr>
        </p15:guide>
        <p15:guide id="46" orient="horz" userDrawn="1">
          <p15:clr>
            <a:srgbClr val="F26B43"/>
          </p15:clr>
        </p15:guide>
        <p15:guide id="47" orient="horz" pos="4896" userDrawn="1">
          <p15:clr>
            <a:srgbClr val="F26B43"/>
          </p15:clr>
        </p15:guide>
        <p15:guide id="48" pos="1054" userDrawn="1">
          <p15:clr>
            <a:srgbClr val="F26B43"/>
          </p15:clr>
        </p15:guide>
        <p15:guide id="51" orient="horz" pos="804" userDrawn="1">
          <p15:clr>
            <a:srgbClr val="F26B43"/>
          </p15:clr>
        </p15:guide>
        <p15:guide id="52" pos="157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780" y="1072930"/>
            <a:ext cx="7550975" cy="1416491"/>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673780" y="2849880"/>
            <a:ext cx="7550976" cy="38862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7130333"/>
            <a:ext cx="828179" cy="6420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TextBox 15"/>
          <p:cNvSpPr txBox="1"/>
          <p:nvPr userDrawn="1"/>
        </p:nvSpPr>
        <p:spPr>
          <a:xfrm rot="16200000">
            <a:off x="127175" y="456731"/>
            <a:ext cx="548548" cy="206660"/>
          </a:xfrm>
          <a:prstGeom prst="rect">
            <a:avLst/>
          </a:prstGeom>
          <a:noFill/>
        </p:spPr>
        <p:txBody>
          <a:bodyPr wrap="none" rtlCol="0">
            <a:spAutoFit/>
          </a:bodyPr>
          <a:lstStyle/>
          <a:p>
            <a:pPr algn="l"/>
            <a:r>
              <a:rPr lang="en-US" sz="743"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260178" y="3841143"/>
            <a:ext cx="3317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60178" y="3931258"/>
            <a:ext cx="1658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7226392"/>
            <a:ext cx="828178" cy="413808"/>
          </a:xfrm>
          <a:prstGeom prst="rect">
            <a:avLst/>
          </a:prstGeom>
        </p:spPr>
        <p:txBody>
          <a:bodyPr vert="horz" lIns="75438" tIns="37719" rIns="75438" bIns="37719"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60" b="1" i="0" smtClean="0">
                <a:solidFill>
                  <a:schemeClr val="tx1"/>
                </a:solidFill>
                <a:latin typeface="Open Sans SemiBold" charset="0"/>
                <a:ea typeface="Open Sans SemiBold" charset="0"/>
                <a:cs typeface="Open Sans SemiBold" charset="0"/>
              </a:rPr>
              <a:pPr algn="ctr"/>
              <a:t>‹#›</a:t>
            </a:fld>
            <a:endParaRPr lang="en-US" sz="66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90567424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 id="2147484161" r:id="rId38"/>
    <p:sldLayoutId id="2147484162" r:id="rId39"/>
    <p:sldLayoutId id="2147484163" r:id="rId40"/>
    <p:sldLayoutId id="2147484164" r:id="rId41"/>
    <p:sldLayoutId id="2147484165" r:id="rId42"/>
    <p:sldLayoutId id="2147484166" r:id="rId43"/>
    <p:sldLayoutId id="2147484168" r:id="rId44"/>
    <p:sldLayoutId id="2147484169" r:id="rId45"/>
    <p:sldLayoutId id="2147484170" r:id="rId46"/>
    <p:sldLayoutId id="2147484171" r:id="rId47"/>
    <p:sldLayoutId id="2147484172" r:id="rId48"/>
    <p:sldLayoutId id="2147484173" r:id="rId4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hf hdr="0" ftr="0" dt="0"/>
  <p:txStyles>
    <p:titleStyle>
      <a:lvl1pPr algn="l" defTabSz="754312"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p:titleStyle>
    <p:bodyStyle>
      <a:lvl1pPr marL="0" indent="0" algn="l" defTabSz="754312" rtl="0" eaLnBrk="1" latinLnBrk="0" hangingPunct="1">
        <a:lnSpc>
          <a:spcPct val="150000"/>
        </a:lnSpc>
        <a:spcBef>
          <a:spcPts val="825"/>
        </a:spcBef>
        <a:buFont typeface="Arial" panose="020B0604020202020204" pitchFamily="34" charset="0"/>
        <a:buNone/>
        <a:defRPr sz="2310" kern="1200">
          <a:solidFill>
            <a:schemeClr val="tx1"/>
          </a:solidFill>
          <a:latin typeface="+mn-lt"/>
          <a:ea typeface="+mn-ea"/>
          <a:cs typeface="+mn-cs"/>
        </a:defRPr>
      </a:lvl1pPr>
      <a:lvl2pPr marL="0" indent="0" algn="l" defTabSz="754312" rtl="0" eaLnBrk="1" latinLnBrk="0" hangingPunct="1">
        <a:lnSpc>
          <a:spcPct val="150000"/>
        </a:lnSpc>
        <a:spcBef>
          <a:spcPts val="412"/>
        </a:spcBef>
        <a:buFont typeface="Arial" panose="020B0604020202020204" pitchFamily="34" charset="0"/>
        <a:buNone/>
        <a:defRPr sz="1485" kern="1200">
          <a:solidFill>
            <a:schemeClr val="tx1"/>
          </a:solidFill>
          <a:latin typeface="+mn-lt"/>
          <a:ea typeface="+mn-ea"/>
          <a:cs typeface="+mn-cs"/>
        </a:defRPr>
      </a:lvl2pPr>
      <a:lvl3pPr marL="0" indent="0" algn="l" defTabSz="754312" rtl="0" eaLnBrk="1" latinLnBrk="0" hangingPunct="1">
        <a:lnSpc>
          <a:spcPct val="150000"/>
        </a:lnSpc>
        <a:spcBef>
          <a:spcPts val="412"/>
        </a:spcBef>
        <a:buFont typeface="Arial" panose="020B0604020202020204" pitchFamily="34" charset="0"/>
        <a:buNone/>
        <a:defRPr sz="990" kern="1200">
          <a:solidFill>
            <a:schemeClr val="tx1"/>
          </a:solidFill>
          <a:latin typeface="+mn-lt"/>
          <a:ea typeface="+mn-ea"/>
          <a:cs typeface="+mn-cs"/>
        </a:defRPr>
      </a:lvl3pPr>
      <a:lvl4pPr marL="0" indent="0" algn="l" defTabSz="754312" rtl="0" eaLnBrk="1" latinLnBrk="0" hangingPunct="1">
        <a:lnSpc>
          <a:spcPct val="150000"/>
        </a:lnSpc>
        <a:spcBef>
          <a:spcPts val="412"/>
        </a:spcBef>
        <a:buFont typeface="Arial" panose="020B0604020202020204" pitchFamily="34" charset="0"/>
        <a:buNone/>
        <a:defRPr sz="825" kern="1200">
          <a:solidFill>
            <a:schemeClr val="tx1">
              <a:alpha val="70000"/>
            </a:schemeClr>
          </a:solidFill>
          <a:latin typeface="+mn-lt"/>
          <a:ea typeface="+mn-ea"/>
          <a:cs typeface="+mn-cs"/>
        </a:defRPr>
      </a:lvl4pPr>
      <a:lvl5pPr marL="0" indent="0" algn="l" defTabSz="754312" rtl="0" eaLnBrk="1" latinLnBrk="0" hangingPunct="1">
        <a:lnSpc>
          <a:spcPct val="150000"/>
        </a:lnSpc>
        <a:spcBef>
          <a:spcPts val="412"/>
        </a:spcBef>
        <a:buFont typeface="Arial" panose="020B0604020202020204" pitchFamily="34" charset="0"/>
        <a:buNone/>
        <a:defRPr sz="825" kern="1200" baseline="0">
          <a:solidFill>
            <a:schemeClr val="tx1">
              <a:alpha val="50000"/>
            </a:schemeClr>
          </a:solidFill>
          <a:latin typeface="+mn-lt"/>
          <a:ea typeface="+mn-ea"/>
          <a:cs typeface="+mn-cs"/>
        </a:defRPr>
      </a:lvl5pPr>
      <a:lvl6pPr marL="2074359"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6pPr>
      <a:lvl7pPr marL="2451516"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7pPr>
      <a:lvl8pPr marL="2828671"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8pPr>
      <a:lvl9pPr marL="3205826" indent="-188579" algn="l" defTabSz="754312" rtl="0" eaLnBrk="1" latinLnBrk="0" hangingPunct="1">
        <a:lnSpc>
          <a:spcPct val="90000"/>
        </a:lnSpc>
        <a:spcBef>
          <a:spcPts val="412"/>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12" rtl="0" eaLnBrk="1" latinLnBrk="0" hangingPunct="1">
        <a:defRPr sz="1485" kern="1200">
          <a:solidFill>
            <a:schemeClr val="tx1"/>
          </a:solidFill>
          <a:latin typeface="+mn-lt"/>
          <a:ea typeface="+mn-ea"/>
          <a:cs typeface="+mn-cs"/>
        </a:defRPr>
      </a:lvl1pPr>
      <a:lvl2pPr marL="377156" algn="l" defTabSz="754312" rtl="0" eaLnBrk="1" latinLnBrk="0" hangingPunct="1">
        <a:defRPr sz="1485" kern="1200">
          <a:solidFill>
            <a:schemeClr val="tx1"/>
          </a:solidFill>
          <a:latin typeface="+mn-lt"/>
          <a:ea typeface="+mn-ea"/>
          <a:cs typeface="+mn-cs"/>
        </a:defRPr>
      </a:lvl2pPr>
      <a:lvl3pPr marL="754312" algn="l" defTabSz="754312" rtl="0" eaLnBrk="1" latinLnBrk="0" hangingPunct="1">
        <a:defRPr sz="1485" kern="1200">
          <a:solidFill>
            <a:schemeClr val="tx1"/>
          </a:solidFill>
          <a:latin typeface="+mn-lt"/>
          <a:ea typeface="+mn-ea"/>
          <a:cs typeface="+mn-cs"/>
        </a:defRPr>
      </a:lvl3pPr>
      <a:lvl4pPr marL="1131469" algn="l" defTabSz="754312" rtl="0" eaLnBrk="1" latinLnBrk="0" hangingPunct="1">
        <a:defRPr sz="1485" kern="1200">
          <a:solidFill>
            <a:schemeClr val="tx1"/>
          </a:solidFill>
          <a:latin typeface="+mn-lt"/>
          <a:ea typeface="+mn-ea"/>
          <a:cs typeface="+mn-cs"/>
        </a:defRPr>
      </a:lvl4pPr>
      <a:lvl5pPr marL="1508625" algn="l" defTabSz="754312" rtl="0" eaLnBrk="1" latinLnBrk="0" hangingPunct="1">
        <a:defRPr sz="1485" kern="1200">
          <a:solidFill>
            <a:schemeClr val="tx1"/>
          </a:solidFill>
          <a:latin typeface="+mn-lt"/>
          <a:ea typeface="+mn-ea"/>
          <a:cs typeface="+mn-cs"/>
        </a:defRPr>
      </a:lvl5pPr>
      <a:lvl6pPr marL="1885780" algn="l" defTabSz="754312" rtl="0" eaLnBrk="1" latinLnBrk="0" hangingPunct="1">
        <a:defRPr sz="1485" kern="1200">
          <a:solidFill>
            <a:schemeClr val="tx1"/>
          </a:solidFill>
          <a:latin typeface="+mn-lt"/>
          <a:ea typeface="+mn-ea"/>
          <a:cs typeface="+mn-cs"/>
        </a:defRPr>
      </a:lvl6pPr>
      <a:lvl7pPr marL="2262936" algn="l" defTabSz="754312" rtl="0" eaLnBrk="1" latinLnBrk="0" hangingPunct="1">
        <a:defRPr sz="1485" kern="1200">
          <a:solidFill>
            <a:schemeClr val="tx1"/>
          </a:solidFill>
          <a:latin typeface="+mn-lt"/>
          <a:ea typeface="+mn-ea"/>
          <a:cs typeface="+mn-cs"/>
        </a:defRPr>
      </a:lvl7pPr>
      <a:lvl8pPr marL="2640092" algn="l" defTabSz="754312" rtl="0" eaLnBrk="1" latinLnBrk="0" hangingPunct="1">
        <a:defRPr sz="1485" kern="1200">
          <a:solidFill>
            <a:schemeClr val="tx1"/>
          </a:solidFill>
          <a:latin typeface="+mn-lt"/>
          <a:ea typeface="+mn-ea"/>
          <a:cs typeface="+mn-cs"/>
        </a:defRPr>
      </a:lvl8pPr>
      <a:lvl9pPr marL="3017249" algn="l" defTabSz="754312" rtl="0" eaLnBrk="1" latinLnBrk="0" hangingPunct="1">
        <a:defRPr sz="148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3E89C-2709-4784-8125-4FDBD7E31E00}"/>
              </a:ext>
            </a:extLst>
          </p:cNvPr>
          <p:cNvPicPr>
            <a:picLocks noChangeAspect="1"/>
          </p:cNvPicPr>
          <p:nvPr/>
        </p:nvPicPr>
        <p:blipFill>
          <a:blip r:embed="rId2"/>
          <a:stretch>
            <a:fillRect/>
          </a:stretch>
        </p:blipFill>
        <p:spPr>
          <a:xfrm>
            <a:off x="2787134" y="2193118"/>
            <a:ext cx="7309751" cy="3405364"/>
          </a:xfrm>
          <a:prstGeom prst="rect">
            <a:avLst/>
          </a:prstGeom>
        </p:spPr>
      </p:pic>
      <p:sp>
        <p:nvSpPr>
          <p:cNvPr id="19" name="Rectangle 18"/>
          <p:cNvSpPr/>
          <p:nvPr/>
        </p:nvSpPr>
        <p:spPr>
          <a:xfrm>
            <a:off x="2744248" y="2214845"/>
            <a:ext cx="7352637" cy="3405364"/>
          </a:xfrm>
          <a:prstGeom prst="rect">
            <a:avLst/>
          </a:prstGeom>
          <a:solidFill>
            <a:srgbClr val="5283AC">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Picture Placeholder 2">
            <a:extLst>
              <a:ext uri="{FF2B5EF4-FFF2-40B4-BE49-F238E27FC236}">
                <a16:creationId xmlns:a16="http://schemas.microsoft.com/office/drawing/2014/main" id="{CD19B545-1F22-7449-A317-F3185EEEB54D}"/>
              </a:ext>
            </a:extLst>
          </p:cNvPr>
          <p:cNvSpPr>
            <a:spLocks noGrp="1"/>
          </p:cNvSpPr>
          <p:nvPr>
            <p:ph type="pic" sz="quarter" idx="12"/>
          </p:nvPr>
        </p:nvSpPr>
        <p:spPr>
          <a:solidFill>
            <a:srgbClr val="15477B"/>
          </a:solidFill>
        </p:spPr>
      </p:sp>
      <p:sp>
        <p:nvSpPr>
          <p:cNvPr id="4" name="Title 3"/>
          <p:cNvSpPr>
            <a:spLocks noGrp="1"/>
          </p:cNvSpPr>
          <p:nvPr>
            <p:ph type="title"/>
          </p:nvPr>
        </p:nvSpPr>
        <p:spPr>
          <a:xfrm>
            <a:off x="3758391" y="719826"/>
            <a:ext cx="5968736" cy="1416491"/>
          </a:xfrm>
        </p:spPr>
        <p:txBody>
          <a:bodyPr/>
          <a:lstStyle/>
          <a:p>
            <a:r>
              <a:rPr lang="en-US" dirty="0">
                <a:solidFill>
                  <a:srgbClr val="FCB11B"/>
                </a:solidFill>
              </a:rPr>
              <a:t>Future Multi-Agency Regional GIS - PHASEIII</a:t>
            </a:r>
          </a:p>
        </p:txBody>
      </p:sp>
      <p:sp>
        <p:nvSpPr>
          <p:cNvPr id="10" name="TextBox 9"/>
          <p:cNvSpPr txBox="1"/>
          <p:nvPr/>
        </p:nvSpPr>
        <p:spPr>
          <a:xfrm>
            <a:off x="3949831" y="5941957"/>
            <a:ext cx="5777296" cy="753247"/>
          </a:xfrm>
          <a:prstGeom prst="rect">
            <a:avLst/>
          </a:prstGeom>
          <a:noFill/>
        </p:spPr>
        <p:txBody>
          <a:bodyPr wrap="square" lIns="0" tIns="29700" rIns="178200" bIns="29700" rtlCol="0">
            <a:spAutoFit/>
          </a:bodyPr>
          <a:lstStyle/>
          <a:p>
            <a:pPr algn="ctr">
              <a:lnSpc>
                <a:spcPct val="130000"/>
              </a:lnSpc>
            </a:pPr>
            <a:r>
              <a:rPr lang="en-US" sz="1155" b="1" dirty="0"/>
              <a:t>PLANNING, DESIGNING, AND IMPLEMENTING AWARD WINNING SOLUTIONS THAT CHANGE THE WAY LOCAL GOVERNMENT ORGANIZATIONS CONDUCT BUSINESS</a:t>
            </a:r>
          </a:p>
        </p:txBody>
      </p:sp>
      <p:sp>
        <p:nvSpPr>
          <p:cNvPr id="8" name="Rectangle 7"/>
          <p:cNvSpPr/>
          <p:nvPr/>
        </p:nvSpPr>
        <p:spPr>
          <a:xfrm>
            <a:off x="2745603" y="3979266"/>
            <a:ext cx="845774" cy="1882625"/>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9" name="Freeform 35">
            <a:extLst>
              <a:ext uri="{FF2B5EF4-FFF2-40B4-BE49-F238E27FC236}">
                <a16:creationId xmlns:a16="http://schemas.microsoft.com/office/drawing/2014/main" id="{3A26843F-2528-4C20-8A0C-A36C00DC2D7D}"/>
              </a:ext>
            </a:extLst>
          </p:cNvPr>
          <p:cNvSpPr>
            <a:spLocks/>
          </p:cNvSpPr>
          <p:nvPr/>
        </p:nvSpPr>
        <p:spPr bwMode="auto">
          <a:xfrm>
            <a:off x="3040751" y="5416078"/>
            <a:ext cx="252769" cy="204131"/>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a:p>
        </p:txBody>
      </p:sp>
      <p:sp>
        <p:nvSpPr>
          <p:cNvPr id="21" name="TextBox 20"/>
          <p:cNvSpPr txBox="1"/>
          <p:nvPr/>
        </p:nvSpPr>
        <p:spPr>
          <a:xfrm>
            <a:off x="741625" y="5260128"/>
            <a:ext cx="2510967" cy="1822578"/>
          </a:xfrm>
          <a:prstGeom prst="rect">
            <a:avLst/>
          </a:prstGeom>
          <a:noFill/>
        </p:spPr>
        <p:txBody>
          <a:bodyPr wrap="square" lIns="0" tIns="29700" rIns="178200" bIns="29700" rtlCol="0">
            <a:spAutoFit/>
          </a:bodyPr>
          <a:lstStyle/>
          <a:p>
            <a:pPr>
              <a:lnSpc>
                <a:spcPct val="130000"/>
              </a:lnSpc>
            </a:pPr>
            <a:r>
              <a:rPr lang="en-US" sz="1400" b="1" dirty="0"/>
              <a:t>Curt Hinton</a:t>
            </a:r>
          </a:p>
          <a:p>
            <a:pPr>
              <a:lnSpc>
                <a:spcPct val="130000"/>
              </a:lnSpc>
            </a:pPr>
            <a:r>
              <a:rPr lang="en-US" sz="1000" dirty="0">
                <a:solidFill>
                  <a:schemeClr val="tx1">
                    <a:alpha val="70000"/>
                  </a:schemeClr>
                </a:solidFill>
              </a:rPr>
              <a:t>President</a:t>
            </a:r>
          </a:p>
          <a:p>
            <a:pPr>
              <a:lnSpc>
                <a:spcPct val="130000"/>
              </a:lnSpc>
            </a:pPr>
            <a:endParaRPr lang="en-US" sz="1200" b="1" dirty="0"/>
          </a:p>
          <a:p>
            <a:pPr>
              <a:lnSpc>
                <a:spcPct val="130000"/>
              </a:lnSpc>
            </a:pPr>
            <a:r>
              <a:rPr lang="en-US" sz="1400" b="1" dirty="0"/>
              <a:t>Mary Hinton, Esq. </a:t>
            </a:r>
          </a:p>
          <a:p>
            <a:pPr>
              <a:lnSpc>
                <a:spcPct val="130000"/>
              </a:lnSpc>
            </a:pPr>
            <a:r>
              <a:rPr lang="en-US" sz="1000" dirty="0"/>
              <a:t>Strategic Planner (JD)</a:t>
            </a:r>
          </a:p>
          <a:p>
            <a:pPr>
              <a:lnSpc>
                <a:spcPct val="130000"/>
              </a:lnSpc>
            </a:pPr>
            <a:endParaRPr lang="en-US" sz="1000" dirty="0">
              <a:solidFill>
                <a:schemeClr val="tx1">
                  <a:alpha val="70000"/>
                </a:schemeClr>
              </a:solidFill>
            </a:endParaRPr>
          </a:p>
          <a:p>
            <a:pPr>
              <a:lnSpc>
                <a:spcPct val="130000"/>
              </a:lnSpc>
            </a:pPr>
            <a:endParaRPr lang="en-US" sz="1000" dirty="0">
              <a:solidFill>
                <a:schemeClr val="tx1">
                  <a:alpha val="70000"/>
                </a:schemeClr>
              </a:solidFill>
            </a:endParaRPr>
          </a:p>
          <a:p>
            <a:pPr>
              <a:lnSpc>
                <a:spcPct val="130000"/>
              </a:lnSpc>
            </a:pPr>
            <a:endParaRPr lang="en-US" sz="900" dirty="0">
              <a:solidFill>
                <a:schemeClr val="tx1">
                  <a:alpha val="70000"/>
                </a:schemeClr>
              </a:solidFill>
            </a:endParaRPr>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8918" y="1474463"/>
            <a:ext cx="1822036" cy="1822036"/>
          </a:xfrm>
          <a:prstGeom prst="rect">
            <a:avLst/>
          </a:prstGeom>
        </p:spPr>
      </p:pic>
      <p:cxnSp>
        <p:nvCxnSpPr>
          <p:cNvPr id="11" name="Straight Connector 10"/>
          <p:cNvCxnSpPr/>
          <p:nvPr/>
        </p:nvCxnSpPr>
        <p:spPr>
          <a:xfrm>
            <a:off x="8865164" y="7142949"/>
            <a:ext cx="54864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54293" y="7210603"/>
            <a:ext cx="1039067" cy="276999"/>
          </a:xfrm>
          <a:prstGeom prst="rect">
            <a:avLst/>
          </a:prstGeom>
          <a:noFill/>
        </p:spPr>
        <p:txBody>
          <a:bodyPr wrap="none" rtlCol="0">
            <a:spAutoFit/>
          </a:bodyPr>
          <a:lstStyle/>
          <a:p>
            <a:r>
              <a:rPr lang="en-US" sz="1200" dirty="0">
                <a:solidFill>
                  <a:srgbClr val="15477B"/>
                </a:solidFill>
                <a:latin typeface="Montserrat" panose="00000500000000000000" pitchFamily="50" charset="0"/>
                <a:ea typeface="Roboto Light" charset="0"/>
                <a:cs typeface="Roboto Light" charset="0"/>
              </a:rPr>
              <a:t>Geotg.com</a:t>
            </a:r>
          </a:p>
        </p:txBody>
      </p:sp>
    </p:spTree>
    <p:extLst>
      <p:ext uri="{BB962C8B-B14F-4D97-AF65-F5344CB8AC3E}">
        <p14:creationId xmlns:p14="http://schemas.microsoft.com/office/powerpoint/2010/main" val="1958569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8"/>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9"/>
                                        </p:tgtEl>
                                      </p:cBhvr>
                                      <p:by x="120000" y="120000"/>
                                    </p:animScale>
                                  </p:childTnLst>
                                </p:cTn>
                              </p:par>
                              <p:par>
                                <p:cTn id="15" presetID="2" presetClass="entr" presetSubtype="4" decel="5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5000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8" grpId="1" animBg="1"/>
      <p:bldP spid="9" grpId="0" animBg="1"/>
      <p:bldP spid="9" grpId="1"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6959" y="2665918"/>
            <a:ext cx="8765191" cy="3832295"/>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5A757B"/>
                </a:solidFill>
              </a:rPr>
              <a:t>Funding Model </a:t>
            </a:r>
          </a:p>
          <a:p>
            <a:pPr marL="285750" indent="-285750">
              <a:lnSpc>
                <a:spcPct val="130000"/>
              </a:lnSpc>
              <a:spcBef>
                <a:spcPts val="1800"/>
              </a:spcBef>
              <a:buFont typeface="Arial" panose="020B0604020202020204" pitchFamily="34" charset="0"/>
              <a:buChar char="•"/>
            </a:pPr>
            <a:r>
              <a:rPr lang="en-US" sz="1600" b="1" dirty="0">
                <a:solidFill>
                  <a:srgbClr val="FF0000"/>
                </a:solidFill>
              </a:rPr>
              <a:t>Formation of a renewed executive oversight team that guides the CPA instead of this being relegated to the GIS Coordinators. </a:t>
            </a:r>
          </a:p>
          <a:p>
            <a:pPr marL="285750" indent="-285750">
              <a:lnSpc>
                <a:spcPct val="130000"/>
              </a:lnSpc>
              <a:spcBef>
                <a:spcPts val="1800"/>
              </a:spcBef>
              <a:buFont typeface="Arial" panose="020B0604020202020204" pitchFamily="34" charset="0"/>
              <a:buChar char="•"/>
            </a:pPr>
            <a:r>
              <a:rPr lang="en-US" sz="1600" b="1" dirty="0">
                <a:solidFill>
                  <a:srgbClr val="FF0000"/>
                </a:solidFill>
              </a:rPr>
              <a:t>The GIS Coordinators Group should continue to meet to:</a:t>
            </a:r>
          </a:p>
          <a:p>
            <a:pPr marL="742915" lvl="1" indent="-285750">
              <a:lnSpc>
                <a:spcPct val="130000"/>
              </a:lnSpc>
              <a:spcBef>
                <a:spcPts val="600"/>
              </a:spcBef>
              <a:buFont typeface="Arial" panose="020B0604020202020204" pitchFamily="34" charset="0"/>
              <a:buChar char="•"/>
            </a:pPr>
            <a:r>
              <a:rPr lang="en-US" sz="1600" dirty="0">
                <a:solidFill>
                  <a:srgbClr val="FF0000"/>
                </a:solidFill>
              </a:rPr>
              <a:t>Ensure that updates are being provided to every agency</a:t>
            </a:r>
          </a:p>
          <a:p>
            <a:pPr marL="742915" lvl="1" indent="-285750">
              <a:lnSpc>
                <a:spcPct val="130000"/>
              </a:lnSpc>
              <a:spcBef>
                <a:spcPts val="600"/>
              </a:spcBef>
              <a:buFont typeface="Arial" panose="020B0604020202020204" pitchFamily="34" charset="0"/>
              <a:buChar char="•"/>
            </a:pPr>
            <a:r>
              <a:rPr lang="en-US" sz="1600" dirty="0">
                <a:solidFill>
                  <a:srgbClr val="FF0000"/>
                </a:solidFill>
              </a:rPr>
              <a:t>That voices are being heard </a:t>
            </a:r>
          </a:p>
          <a:p>
            <a:pPr marL="742915" lvl="1" indent="-285750">
              <a:lnSpc>
                <a:spcPct val="130000"/>
              </a:lnSpc>
              <a:spcBef>
                <a:spcPts val="600"/>
              </a:spcBef>
              <a:buFont typeface="Arial" panose="020B0604020202020204" pitchFamily="34" charset="0"/>
              <a:buChar char="•"/>
            </a:pPr>
            <a:r>
              <a:rPr lang="en-US" sz="1600" dirty="0">
                <a:solidFill>
                  <a:srgbClr val="FF0000"/>
                </a:solidFill>
              </a:rPr>
              <a:t>That collective decisions are being made.</a:t>
            </a:r>
          </a:p>
          <a:p>
            <a:pPr marL="285750" indent="-285750">
              <a:lnSpc>
                <a:spcPct val="130000"/>
              </a:lnSpc>
              <a:spcBef>
                <a:spcPts val="1800"/>
              </a:spcBef>
              <a:buFont typeface="Arial" panose="020B0604020202020204" pitchFamily="34" charset="0"/>
              <a:buChar char="•"/>
            </a:pPr>
            <a:r>
              <a:rPr lang="en-US" sz="1600" b="1" dirty="0">
                <a:solidFill>
                  <a:srgbClr val="FF0000"/>
                </a:solidFill>
              </a:rPr>
              <a:t>LCOG should continue to be the administrator of the CPA and provide a staff resource to lead the regional effort.</a:t>
            </a: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a:t>
            </a:r>
            <a:r>
              <a:rPr lang="en-US" sz="4400" spc="0" dirty="0">
                <a:solidFill>
                  <a:schemeClr val="bg2"/>
                </a:solidFill>
              </a:rPr>
              <a:t>1</a:t>
            </a:r>
            <a:endParaRPr lang="en-US" sz="3200" dirty="0">
              <a:solidFill>
                <a:schemeClr val="bg2"/>
              </a:solidFill>
            </a:endParaRPr>
          </a:p>
        </p:txBody>
      </p:sp>
    </p:spTree>
    <p:extLst>
      <p:ext uri="{BB962C8B-B14F-4D97-AF65-F5344CB8AC3E}">
        <p14:creationId xmlns:p14="http://schemas.microsoft.com/office/powerpoint/2010/main" val="3466022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6959" y="2367283"/>
            <a:ext cx="8765191" cy="5807579"/>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FF0000"/>
                </a:solidFill>
              </a:rPr>
              <a:t>Annual workshop(s) </a:t>
            </a:r>
            <a:r>
              <a:rPr lang="en-US" sz="1600" dirty="0">
                <a:solidFill>
                  <a:srgbClr val="FF0000"/>
                </a:solidFill>
              </a:rPr>
              <a:t>for regional executives </a:t>
            </a:r>
          </a:p>
          <a:p>
            <a:pPr marL="285750" indent="-285750">
              <a:lnSpc>
                <a:spcPct val="130000"/>
              </a:lnSpc>
              <a:spcBef>
                <a:spcPts val="1800"/>
              </a:spcBef>
              <a:buFont typeface="Arial" panose="020B0604020202020204" pitchFamily="34" charset="0"/>
              <a:buChar char="•"/>
            </a:pPr>
            <a:r>
              <a:rPr lang="en-US" sz="1600" b="1" dirty="0">
                <a:solidFill>
                  <a:srgbClr val="FF0000"/>
                </a:solidFill>
              </a:rPr>
              <a:t>Annual workshop(s) </a:t>
            </a:r>
            <a:r>
              <a:rPr lang="en-US" sz="1600" dirty="0">
                <a:solidFill>
                  <a:srgbClr val="FF0000"/>
                </a:solidFill>
              </a:rPr>
              <a:t>open to all partner agencies, </a:t>
            </a:r>
            <a:r>
              <a:rPr lang="en-US" sz="1600" dirty="0" err="1">
                <a:solidFill>
                  <a:srgbClr val="FF0000"/>
                </a:solidFill>
              </a:rPr>
              <a:t>RLID</a:t>
            </a:r>
            <a:r>
              <a:rPr lang="en-US" sz="1600" dirty="0">
                <a:solidFill>
                  <a:srgbClr val="FF0000"/>
                </a:solidFill>
              </a:rPr>
              <a:t> members, and the community that focuses on the value added and value proposition of a regional geospatial effort. </a:t>
            </a:r>
          </a:p>
          <a:p>
            <a:pPr marL="285750" indent="-285750">
              <a:lnSpc>
                <a:spcPct val="130000"/>
              </a:lnSpc>
              <a:spcBef>
                <a:spcPts val="1800"/>
              </a:spcBef>
              <a:buFont typeface="Arial" panose="020B0604020202020204" pitchFamily="34" charset="0"/>
              <a:buChar char="•"/>
            </a:pPr>
            <a:r>
              <a:rPr lang="en-US" sz="1600" b="1" dirty="0" err="1">
                <a:solidFill>
                  <a:srgbClr val="5A757B"/>
                </a:solidFill>
              </a:rPr>
              <a:t>RLID</a:t>
            </a:r>
            <a:r>
              <a:rPr lang="en-US" sz="1600" b="1" dirty="0">
                <a:solidFill>
                  <a:srgbClr val="5A757B"/>
                </a:solidFill>
              </a:rPr>
              <a:t> – </a:t>
            </a:r>
            <a:r>
              <a:rPr lang="en-US" sz="1600" dirty="0">
                <a:solidFill>
                  <a:srgbClr val="5A757B"/>
                </a:solidFill>
              </a:rPr>
              <a:t>this was uniformly agreed upon by all organizations to be one of the most highly valued components of the CPA</a:t>
            </a:r>
            <a:r>
              <a:rPr lang="en-US" sz="1600" b="1" dirty="0">
                <a:solidFill>
                  <a:srgbClr val="5A757B"/>
                </a:solidFill>
              </a:rPr>
              <a:t>. </a:t>
            </a:r>
          </a:p>
          <a:p>
            <a:pPr marL="285750" indent="-285750">
              <a:lnSpc>
                <a:spcPct val="130000"/>
              </a:lnSpc>
              <a:spcBef>
                <a:spcPts val="1800"/>
              </a:spcBef>
              <a:buFont typeface="Arial" panose="020B0604020202020204" pitchFamily="34" charset="0"/>
              <a:buChar char="•"/>
            </a:pPr>
            <a:r>
              <a:rPr lang="en-US" sz="1600" b="1" dirty="0">
                <a:solidFill>
                  <a:srgbClr val="5A757B"/>
                </a:solidFill>
              </a:rPr>
              <a:t>RLID rewrite – </a:t>
            </a:r>
            <a:r>
              <a:rPr lang="en-US" sz="1600" dirty="0">
                <a:solidFill>
                  <a:srgbClr val="5A757B"/>
                </a:solidFill>
              </a:rPr>
              <a:t>new technology and mobility</a:t>
            </a:r>
          </a:p>
          <a:p>
            <a:pPr marL="285750" indent="-285750">
              <a:lnSpc>
                <a:spcPct val="130000"/>
              </a:lnSpc>
              <a:spcBef>
                <a:spcPts val="1800"/>
              </a:spcBef>
              <a:buFont typeface="Arial" panose="020B0604020202020204" pitchFamily="34" charset="0"/>
              <a:buChar char="•"/>
            </a:pPr>
            <a:r>
              <a:rPr lang="en-US" sz="1600" b="1" dirty="0">
                <a:solidFill>
                  <a:srgbClr val="5A757B"/>
                </a:solidFill>
              </a:rPr>
              <a:t>Physical infrastructure supporting RLID (underway) – </a:t>
            </a:r>
            <a:r>
              <a:rPr lang="en-US" sz="1600" dirty="0">
                <a:solidFill>
                  <a:srgbClr val="5A757B"/>
                </a:solidFill>
              </a:rPr>
              <a:t>infrastructure line item needs to be added to the CPA</a:t>
            </a:r>
          </a:p>
          <a:p>
            <a:pPr marL="285750" indent="-285750">
              <a:lnSpc>
                <a:spcPct val="130000"/>
              </a:lnSpc>
              <a:spcBef>
                <a:spcPts val="1800"/>
              </a:spcBef>
              <a:buFont typeface="Arial" panose="020B0604020202020204" pitchFamily="34" charset="0"/>
              <a:buChar char="•"/>
            </a:pPr>
            <a:r>
              <a:rPr lang="en-US" sz="1600" b="1" dirty="0">
                <a:solidFill>
                  <a:srgbClr val="5A757B"/>
                </a:solidFill>
              </a:rPr>
              <a:t>Asset Management Plan – </a:t>
            </a:r>
            <a:r>
              <a:rPr lang="en-US" sz="1600" dirty="0">
                <a:solidFill>
                  <a:srgbClr val="5A757B"/>
                </a:solidFill>
              </a:rPr>
              <a:t>ensure infrastructure renewal</a:t>
            </a:r>
          </a:p>
          <a:p>
            <a:pPr marL="285750" indent="-285750">
              <a:lnSpc>
                <a:spcPct val="130000"/>
              </a:lnSpc>
              <a:spcBef>
                <a:spcPts val="1800"/>
              </a:spcBef>
              <a:buFont typeface="Arial" panose="020B0604020202020204" pitchFamily="34" charset="0"/>
              <a:buChar char="•"/>
            </a:pPr>
            <a:r>
              <a:rPr lang="en-US" sz="1600" b="1" dirty="0">
                <a:solidFill>
                  <a:srgbClr val="FF0000"/>
                </a:solidFill>
              </a:rPr>
              <a:t>Central Data Warehouse – </a:t>
            </a:r>
            <a:r>
              <a:rPr lang="en-US" sz="1600" dirty="0">
                <a:solidFill>
                  <a:srgbClr val="FF0000"/>
                </a:solidFill>
              </a:rPr>
              <a:t>hardware and software.  Partners contribute. Add value.</a:t>
            </a:r>
          </a:p>
          <a:p>
            <a:pPr marL="285750" indent="-285750">
              <a:lnSpc>
                <a:spcPct val="130000"/>
              </a:lnSpc>
              <a:spcBef>
                <a:spcPts val="1800"/>
              </a:spcBef>
              <a:buFont typeface="Arial" panose="020B0604020202020204" pitchFamily="34" charset="0"/>
              <a:buChar char="•"/>
            </a:pPr>
            <a:endParaRPr lang="en-US" sz="1600" b="1" dirty="0">
              <a:solidFill>
                <a:srgbClr val="5A757B"/>
              </a:solidFill>
            </a:endParaRP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a:t>
            </a:r>
            <a:r>
              <a:rPr lang="en-US" sz="4400" spc="0" dirty="0">
                <a:solidFill>
                  <a:schemeClr val="bg2"/>
                </a:solidFill>
              </a:rPr>
              <a:t>1</a:t>
            </a:r>
            <a:endParaRPr lang="en-US" sz="3200" dirty="0">
              <a:solidFill>
                <a:schemeClr val="bg2"/>
              </a:solidFill>
            </a:endParaRPr>
          </a:p>
        </p:txBody>
      </p:sp>
    </p:spTree>
    <p:extLst>
      <p:ext uri="{BB962C8B-B14F-4D97-AF65-F5344CB8AC3E}">
        <p14:creationId xmlns:p14="http://schemas.microsoft.com/office/powerpoint/2010/main" val="23890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3902" y="2310624"/>
            <a:ext cx="8765191" cy="5167404"/>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5A757B"/>
                </a:solidFill>
              </a:rPr>
              <a:t>Regional GIS Software - </a:t>
            </a:r>
            <a:r>
              <a:rPr lang="en-US" sz="1600" dirty="0">
                <a:solidFill>
                  <a:srgbClr val="5A757B"/>
                </a:solidFill>
              </a:rPr>
              <a:t>continue to act as the broker of GIS software for the region. Opportunities of scale</a:t>
            </a:r>
          </a:p>
          <a:p>
            <a:pPr marL="285750" indent="-285750">
              <a:lnSpc>
                <a:spcPct val="130000"/>
              </a:lnSpc>
              <a:spcBef>
                <a:spcPts val="1800"/>
              </a:spcBef>
              <a:buFont typeface="Arial" panose="020B0604020202020204" pitchFamily="34" charset="0"/>
              <a:buChar char="•"/>
            </a:pPr>
            <a:r>
              <a:rPr lang="en-US" sz="1600" b="1" dirty="0">
                <a:solidFill>
                  <a:srgbClr val="5A757B"/>
                </a:solidFill>
              </a:rPr>
              <a:t>Public Safety – </a:t>
            </a:r>
            <a:r>
              <a:rPr lang="en-US" sz="1600" dirty="0">
                <a:solidFill>
                  <a:srgbClr val="5A757B"/>
                </a:solidFill>
              </a:rPr>
              <a:t>continue to act as the maintainer of critical public safety layers for the regional 911 center</a:t>
            </a:r>
          </a:p>
          <a:p>
            <a:pPr marL="285750" indent="-285750">
              <a:lnSpc>
                <a:spcPct val="130000"/>
              </a:lnSpc>
              <a:spcBef>
                <a:spcPts val="1800"/>
              </a:spcBef>
              <a:buFont typeface="Arial" panose="020B0604020202020204" pitchFamily="34" charset="0"/>
              <a:buChar char="•"/>
            </a:pPr>
            <a:r>
              <a:rPr lang="en-US" sz="1600" b="1" dirty="0">
                <a:solidFill>
                  <a:srgbClr val="5A757B"/>
                </a:solidFill>
              </a:rPr>
              <a:t>Coordination of Aerial Surveys </a:t>
            </a:r>
            <a:r>
              <a:rPr lang="en-US" sz="1600" dirty="0">
                <a:solidFill>
                  <a:srgbClr val="5A757B"/>
                </a:solidFill>
              </a:rPr>
              <a:t>and other regional data sets</a:t>
            </a:r>
          </a:p>
          <a:p>
            <a:pPr marL="285750" indent="-285750">
              <a:lnSpc>
                <a:spcPct val="130000"/>
              </a:lnSpc>
              <a:spcBef>
                <a:spcPts val="1800"/>
              </a:spcBef>
              <a:buFont typeface="Arial" panose="020B0604020202020204" pitchFamily="34" charset="0"/>
              <a:buChar char="•"/>
            </a:pPr>
            <a:r>
              <a:rPr lang="en-US" sz="1600" b="1" dirty="0">
                <a:solidFill>
                  <a:srgbClr val="5A757B"/>
                </a:solidFill>
              </a:rPr>
              <a:t>Master Data List, </a:t>
            </a:r>
            <a:r>
              <a:rPr lang="en-US" sz="1600" dirty="0">
                <a:solidFill>
                  <a:srgbClr val="5A757B"/>
                </a:solidFill>
              </a:rPr>
              <a:t>Metadata with a focus on ease-of-use</a:t>
            </a:r>
          </a:p>
          <a:p>
            <a:pPr marL="285750" indent="-285750">
              <a:lnSpc>
                <a:spcPct val="130000"/>
              </a:lnSpc>
              <a:spcBef>
                <a:spcPts val="1800"/>
              </a:spcBef>
              <a:buFont typeface="Arial" panose="020B0604020202020204" pitchFamily="34" charset="0"/>
              <a:buChar char="•"/>
            </a:pPr>
            <a:r>
              <a:rPr lang="en-US" sz="1600" b="1" dirty="0">
                <a:solidFill>
                  <a:srgbClr val="5A757B"/>
                </a:solidFill>
              </a:rPr>
              <a:t>Service Catalog – </a:t>
            </a:r>
            <a:r>
              <a:rPr lang="en-US" sz="1600" dirty="0">
                <a:solidFill>
                  <a:srgbClr val="5A757B"/>
                </a:solidFill>
              </a:rPr>
              <a:t>develop, publish, and maintain</a:t>
            </a:r>
          </a:p>
          <a:p>
            <a:pPr marL="742915" lvl="1" indent="-285750">
              <a:lnSpc>
                <a:spcPct val="130000"/>
              </a:lnSpc>
              <a:spcBef>
                <a:spcPts val="1800"/>
              </a:spcBef>
              <a:buFont typeface="Arial" panose="020B0604020202020204" pitchFamily="34" charset="0"/>
              <a:buChar char="•"/>
            </a:pPr>
            <a:r>
              <a:rPr lang="en-US" sz="1600" dirty="0">
                <a:solidFill>
                  <a:srgbClr val="5A757B"/>
                </a:solidFill>
              </a:rPr>
              <a:t>Current overall lack of clarity on what is part of the CPA and what services are provided</a:t>
            </a:r>
          </a:p>
          <a:p>
            <a:pPr marL="285750" indent="-285750">
              <a:lnSpc>
                <a:spcPct val="130000"/>
              </a:lnSpc>
              <a:spcBef>
                <a:spcPts val="1800"/>
              </a:spcBef>
              <a:buFont typeface="Arial" panose="020B0604020202020204" pitchFamily="34" charset="0"/>
              <a:buChar char="•"/>
            </a:pPr>
            <a:r>
              <a:rPr lang="en-US" sz="1600" b="1" dirty="0">
                <a:solidFill>
                  <a:srgbClr val="5A757B"/>
                </a:solidFill>
              </a:rPr>
              <a:t>Ratify and maintain </a:t>
            </a:r>
            <a:r>
              <a:rPr lang="en-US" sz="1600" dirty="0">
                <a:solidFill>
                  <a:srgbClr val="5A757B"/>
                </a:solidFill>
              </a:rPr>
              <a:t>regional geospatial vision, goals, and objectives</a:t>
            </a:r>
          </a:p>
          <a:p>
            <a:pPr marL="285750" indent="-285750">
              <a:lnSpc>
                <a:spcPct val="130000"/>
              </a:lnSpc>
              <a:spcBef>
                <a:spcPts val="1800"/>
              </a:spcBef>
              <a:buFont typeface="Arial" panose="020B0604020202020204" pitchFamily="34" charset="0"/>
              <a:buChar char="•"/>
            </a:pPr>
            <a:r>
              <a:rPr lang="en-US" sz="1600" b="1" dirty="0">
                <a:solidFill>
                  <a:srgbClr val="FF0000"/>
                </a:solidFill>
              </a:rPr>
              <a:t>Annual work plan – </a:t>
            </a:r>
            <a:r>
              <a:rPr lang="en-US" sz="1600" dirty="0">
                <a:solidFill>
                  <a:srgbClr val="FF0000"/>
                </a:solidFill>
              </a:rPr>
              <a:t>quarterly update to stakeholders</a:t>
            </a: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a:t>
            </a:r>
            <a:r>
              <a:rPr lang="en-US" sz="4400" spc="0" dirty="0">
                <a:solidFill>
                  <a:schemeClr val="bg2"/>
                </a:solidFill>
              </a:rPr>
              <a:t>1</a:t>
            </a:r>
            <a:endParaRPr lang="en-US" sz="3200" dirty="0">
              <a:solidFill>
                <a:schemeClr val="bg2"/>
              </a:solidFill>
            </a:endParaRPr>
          </a:p>
        </p:txBody>
      </p:sp>
    </p:spTree>
    <p:extLst>
      <p:ext uri="{BB962C8B-B14F-4D97-AF65-F5344CB8AC3E}">
        <p14:creationId xmlns:p14="http://schemas.microsoft.com/office/powerpoint/2010/main" val="298702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64585" y="2543009"/>
            <a:ext cx="4317016" cy="4703302"/>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FF0000"/>
                </a:solidFill>
              </a:rPr>
              <a:t>Reestablish </a:t>
            </a:r>
            <a:r>
              <a:rPr lang="en-US" sz="1600" dirty="0">
                <a:solidFill>
                  <a:srgbClr val="FF0000"/>
                </a:solidFill>
              </a:rPr>
              <a:t>Sub-Committees</a:t>
            </a:r>
          </a:p>
          <a:p>
            <a:pPr marL="285750" indent="-285750">
              <a:lnSpc>
                <a:spcPct val="130000"/>
              </a:lnSpc>
              <a:spcBef>
                <a:spcPts val="1800"/>
              </a:spcBef>
              <a:buFont typeface="Arial" panose="020B0604020202020204" pitchFamily="34" charset="0"/>
              <a:buChar char="•"/>
            </a:pPr>
            <a:r>
              <a:rPr lang="en-US" sz="1600" b="1" dirty="0">
                <a:solidFill>
                  <a:srgbClr val="5A757B"/>
                </a:solidFill>
              </a:rPr>
              <a:t>Knowledgebase – </a:t>
            </a:r>
            <a:r>
              <a:rPr lang="en-US" sz="1600" dirty="0">
                <a:solidFill>
                  <a:srgbClr val="5A757B"/>
                </a:solidFill>
              </a:rPr>
              <a:t>maintain a help-desk and knowledge base accessible by all agencies</a:t>
            </a:r>
          </a:p>
          <a:p>
            <a:pPr marL="285750" indent="-285750">
              <a:lnSpc>
                <a:spcPct val="130000"/>
              </a:lnSpc>
              <a:spcBef>
                <a:spcPts val="1800"/>
              </a:spcBef>
              <a:buFont typeface="Arial" panose="020B0604020202020204" pitchFamily="34" charset="0"/>
              <a:buChar char="•"/>
            </a:pPr>
            <a:r>
              <a:rPr lang="en-US" sz="1600" b="1" dirty="0">
                <a:solidFill>
                  <a:srgbClr val="5A757B"/>
                </a:solidFill>
              </a:rPr>
              <a:t>Ratify a master plan </a:t>
            </a:r>
            <a:r>
              <a:rPr lang="en-US" sz="1600" dirty="0">
                <a:solidFill>
                  <a:srgbClr val="5A757B"/>
                </a:solidFill>
              </a:rPr>
              <a:t>and update the plan annually</a:t>
            </a:r>
          </a:p>
          <a:p>
            <a:pPr marL="285750" indent="-285750">
              <a:lnSpc>
                <a:spcPct val="130000"/>
              </a:lnSpc>
              <a:spcBef>
                <a:spcPts val="1800"/>
              </a:spcBef>
              <a:buFont typeface="Arial" panose="020B0604020202020204" pitchFamily="34" charset="0"/>
              <a:buChar char="•"/>
            </a:pPr>
            <a:r>
              <a:rPr lang="en-US" sz="1600" b="1" dirty="0">
                <a:solidFill>
                  <a:srgbClr val="FF0000"/>
                </a:solidFill>
              </a:rPr>
              <a:t>Pursue </a:t>
            </a:r>
            <a:r>
              <a:rPr lang="en-US" sz="1600" dirty="0">
                <a:solidFill>
                  <a:srgbClr val="FF0000"/>
                </a:solidFill>
              </a:rPr>
              <a:t>Grants and External Funding</a:t>
            </a:r>
          </a:p>
          <a:p>
            <a:pPr marL="285750" indent="-285750">
              <a:lnSpc>
                <a:spcPct val="130000"/>
              </a:lnSpc>
              <a:spcBef>
                <a:spcPts val="1800"/>
              </a:spcBef>
              <a:buFont typeface="Arial" panose="020B0604020202020204" pitchFamily="34" charset="0"/>
              <a:buChar char="•"/>
            </a:pPr>
            <a:r>
              <a:rPr lang="en-US" sz="1600" b="1" dirty="0">
                <a:solidFill>
                  <a:srgbClr val="5A757B"/>
                </a:solidFill>
              </a:rPr>
              <a:t>Expand the software licensing </a:t>
            </a:r>
            <a:r>
              <a:rPr lang="en-US" sz="1600" dirty="0">
                <a:solidFill>
                  <a:srgbClr val="5A757B"/>
                </a:solidFill>
              </a:rPr>
              <a:t>pool to include more extensions </a:t>
            </a:r>
          </a:p>
          <a:p>
            <a:pPr marL="285750" indent="-285750">
              <a:lnSpc>
                <a:spcPct val="130000"/>
              </a:lnSpc>
              <a:spcBef>
                <a:spcPts val="1800"/>
              </a:spcBef>
              <a:buFont typeface="Arial" panose="020B0604020202020204" pitchFamily="34" charset="0"/>
              <a:buChar char="•"/>
            </a:pPr>
            <a:r>
              <a:rPr lang="en-US" sz="1600" b="1" dirty="0">
                <a:solidFill>
                  <a:srgbClr val="5A757B"/>
                </a:solidFill>
              </a:rPr>
              <a:t>Create and promote </a:t>
            </a:r>
            <a:r>
              <a:rPr lang="en-US" sz="1600" dirty="0">
                <a:solidFill>
                  <a:srgbClr val="5A757B"/>
                </a:solidFill>
              </a:rPr>
              <a:t>a consumer-friendly metadata platform </a:t>
            </a:r>
          </a:p>
        </p:txBody>
      </p:sp>
      <p:sp>
        <p:nvSpPr>
          <p:cNvPr id="3" name="Picture Placeholder 2">
            <a:extLst>
              <a:ext uri="{FF2B5EF4-FFF2-40B4-BE49-F238E27FC236}">
                <a16:creationId xmlns:a16="http://schemas.microsoft.com/office/drawing/2014/main" id="{33A10097-CDE7-DD40-A694-19027F42FDC0}"/>
              </a:ext>
            </a:extLst>
          </p:cNvPr>
          <p:cNvSpPr>
            <a:spLocks noGrp="1"/>
          </p:cNvSpPr>
          <p:nvPr>
            <p:ph type="pic" sz="quarter" idx="18"/>
          </p:nvPr>
        </p:nvSpPr>
        <p:spPr>
          <a:xfrm>
            <a:off x="7170277" y="-18432"/>
            <a:ext cx="2881362" cy="2300542"/>
          </a:xfrm>
          <a:solidFill>
            <a:srgbClr val="15477B"/>
          </a:solidFill>
        </p:spPr>
      </p:sp>
      <p:sp>
        <p:nvSpPr>
          <p:cNvPr id="4" name="Picture Placeholder 3">
            <a:extLst>
              <a:ext uri="{FF2B5EF4-FFF2-40B4-BE49-F238E27FC236}">
                <a16:creationId xmlns:a16="http://schemas.microsoft.com/office/drawing/2014/main" id="{CF41E53C-9B08-4698-8532-1DF982E367CE}"/>
              </a:ext>
            </a:extLst>
          </p:cNvPr>
          <p:cNvSpPr>
            <a:spLocks noGrp="1"/>
          </p:cNvSpPr>
          <p:nvPr>
            <p:ph type="pic" sz="quarter" idx="14"/>
          </p:nvPr>
        </p:nvSpPr>
        <p:spPr>
          <a:xfrm>
            <a:off x="0" y="240150"/>
            <a:ext cx="7534275" cy="1783377"/>
          </a:xfrm>
        </p:spPr>
      </p:sp>
      <p:sp>
        <p:nvSpPr>
          <p:cNvPr id="5" name="Title 4"/>
          <p:cNvSpPr>
            <a:spLocks noGrp="1"/>
          </p:cNvSpPr>
          <p:nvPr>
            <p:ph type="title"/>
          </p:nvPr>
        </p:nvSpPr>
        <p:spPr>
          <a:xfrm>
            <a:off x="6761" y="743117"/>
            <a:ext cx="7749353" cy="777442"/>
          </a:xfrm>
        </p:spPr>
        <p:txBody>
          <a:bodyPr/>
          <a:lstStyle/>
          <a:p>
            <a:pPr algn="ctr"/>
            <a:r>
              <a:rPr lang="en-US" sz="3600" spc="0" dirty="0"/>
              <a:t>Priority </a:t>
            </a:r>
            <a:r>
              <a:rPr lang="en-US" sz="3600" spc="0" dirty="0">
                <a:solidFill>
                  <a:srgbClr val="FCB11B"/>
                </a:solidFill>
              </a:rPr>
              <a:t>of Needs</a:t>
            </a:r>
            <a:endParaRPr lang="en-US" sz="3600" dirty="0">
              <a:solidFill>
                <a:srgbClr val="FCB11B"/>
              </a:solidFill>
            </a:endParaRPr>
          </a:p>
        </p:txBody>
      </p:sp>
      <p:sp>
        <p:nvSpPr>
          <p:cNvPr id="32" name="Title 4">
            <a:extLst>
              <a:ext uri="{FF2B5EF4-FFF2-40B4-BE49-F238E27FC236}">
                <a16:creationId xmlns:a16="http://schemas.microsoft.com/office/drawing/2014/main" id="{D79D1676-348F-4E01-94F2-3821EC3936BA}"/>
              </a:ext>
            </a:extLst>
          </p:cNvPr>
          <p:cNvSpPr txBox="1">
            <a:spLocks/>
          </p:cNvSpPr>
          <p:nvPr/>
        </p:nvSpPr>
        <p:spPr>
          <a:xfrm>
            <a:off x="7864982" y="506798"/>
            <a:ext cx="1634111" cy="777442"/>
          </a:xfrm>
          <a:prstGeom prst="rect">
            <a:avLst/>
          </a:prstGeom>
          <a:effectLst/>
        </p:spPr>
        <p:txBody>
          <a:bodyPr vert="horz" lIns="0" tIns="192024" rIns="0" bIns="0" rtlCol="0" anchor="t" anchorCtr="0">
            <a:noAutofit/>
          </a:bodyPr>
          <a:lstStyle>
            <a:lvl1pPr algn="l" defTabSz="754331" rtl="0" eaLnBrk="1" latinLnBrk="0" hangingPunct="1">
              <a:lnSpc>
                <a:spcPct val="80000"/>
              </a:lnSpc>
              <a:spcBef>
                <a:spcPct val="0"/>
              </a:spcBef>
              <a:buNone/>
              <a:defRPr sz="2970" b="1" i="0" kern="1200" spc="-83" baseline="0">
                <a:solidFill>
                  <a:schemeClr val="tx1"/>
                </a:solidFill>
                <a:latin typeface="Montserrat" charset="0"/>
                <a:ea typeface="Montserrat" charset="0"/>
                <a:cs typeface="Montserrat" charset="0"/>
              </a:defRPr>
            </a:lvl1pPr>
          </a:lstStyle>
          <a:p>
            <a:pPr algn="ctr"/>
            <a:r>
              <a:rPr lang="en-US" sz="2800" spc="0" dirty="0">
                <a:solidFill>
                  <a:schemeClr val="bg2"/>
                </a:solidFill>
              </a:rPr>
              <a:t>Priority</a:t>
            </a:r>
            <a:r>
              <a:rPr lang="en-US" sz="3200" spc="0" dirty="0">
                <a:solidFill>
                  <a:schemeClr val="bg2"/>
                </a:solidFill>
              </a:rPr>
              <a:t> </a:t>
            </a:r>
            <a:r>
              <a:rPr lang="en-US" sz="4400" spc="0" dirty="0">
                <a:solidFill>
                  <a:schemeClr val="bg2"/>
                </a:solidFill>
              </a:rPr>
              <a:t>2</a:t>
            </a:r>
            <a:endParaRPr lang="en-US" sz="3200" dirty="0">
              <a:solidFill>
                <a:schemeClr val="bg2"/>
              </a:solidFill>
            </a:endParaRPr>
          </a:p>
        </p:txBody>
      </p:sp>
      <p:sp>
        <p:nvSpPr>
          <p:cNvPr id="7" name="TextBox 6">
            <a:extLst>
              <a:ext uri="{FF2B5EF4-FFF2-40B4-BE49-F238E27FC236}">
                <a16:creationId xmlns:a16="http://schemas.microsoft.com/office/drawing/2014/main" id="{2CD0258C-E6E4-4772-80C6-FF0B49FAD500}"/>
              </a:ext>
            </a:extLst>
          </p:cNvPr>
          <p:cNvSpPr txBox="1"/>
          <p:nvPr/>
        </p:nvSpPr>
        <p:spPr>
          <a:xfrm>
            <a:off x="5572125" y="2551126"/>
            <a:ext cx="4197857" cy="4385651"/>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b="1" dirty="0">
                <a:solidFill>
                  <a:srgbClr val="5A757B"/>
                </a:solidFill>
              </a:rPr>
              <a:t>Development </a:t>
            </a:r>
            <a:r>
              <a:rPr lang="en-US" sz="1600" dirty="0">
                <a:solidFill>
                  <a:srgbClr val="5A757B"/>
                </a:solidFill>
              </a:rPr>
              <a:t>of a regional Open Data collaborative platform</a:t>
            </a:r>
          </a:p>
          <a:p>
            <a:pPr marL="285750" indent="-285750">
              <a:lnSpc>
                <a:spcPct val="130000"/>
              </a:lnSpc>
              <a:spcBef>
                <a:spcPts val="1800"/>
              </a:spcBef>
              <a:buFont typeface="Arial" panose="020B0604020202020204" pitchFamily="34" charset="0"/>
              <a:buChar char="•"/>
            </a:pPr>
            <a:r>
              <a:rPr lang="en-US" sz="1600" b="1" dirty="0">
                <a:solidFill>
                  <a:srgbClr val="5A757B"/>
                </a:solidFill>
              </a:rPr>
              <a:t>Annual </a:t>
            </a:r>
            <a:r>
              <a:rPr lang="en-US" sz="1600" dirty="0">
                <a:solidFill>
                  <a:srgbClr val="5A757B"/>
                </a:solidFill>
              </a:rPr>
              <a:t>Voice of the Customer Survey</a:t>
            </a:r>
          </a:p>
          <a:p>
            <a:pPr marL="285750" indent="-285750">
              <a:lnSpc>
                <a:spcPct val="130000"/>
              </a:lnSpc>
              <a:spcBef>
                <a:spcPts val="1800"/>
              </a:spcBef>
              <a:buFont typeface="Arial" panose="020B0604020202020204" pitchFamily="34" charset="0"/>
              <a:buChar char="•"/>
            </a:pPr>
            <a:r>
              <a:rPr lang="en-US" sz="1600" b="1" dirty="0">
                <a:solidFill>
                  <a:srgbClr val="5A757B"/>
                </a:solidFill>
              </a:rPr>
              <a:t>Maintain and update </a:t>
            </a:r>
            <a:r>
              <a:rPr lang="en-US" sz="1600" dirty="0">
                <a:solidFill>
                  <a:srgbClr val="5A757B"/>
                </a:solidFill>
              </a:rPr>
              <a:t>an annual list of KPIs</a:t>
            </a:r>
          </a:p>
          <a:p>
            <a:pPr marL="285750" indent="-285750">
              <a:lnSpc>
                <a:spcPct val="130000"/>
              </a:lnSpc>
              <a:spcBef>
                <a:spcPts val="1800"/>
              </a:spcBef>
              <a:buFont typeface="Arial" panose="020B0604020202020204" pitchFamily="34" charset="0"/>
              <a:buChar char="•"/>
            </a:pPr>
            <a:r>
              <a:rPr lang="en-US" sz="1600" b="1" dirty="0">
                <a:solidFill>
                  <a:srgbClr val="5A757B"/>
                </a:solidFill>
              </a:rPr>
              <a:t>Regional </a:t>
            </a:r>
            <a:r>
              <a:rPr lang="en-US" sz="1600" dirty="0">
                <a:solidFill>
                  <a:srgbClr val="5A757B"/>
                </a:solidFill>
              </a:rPr>
              <a:t>Alignment Study</a:t>
            </a:r>
          </a:p>
          <a:p>
            <a:pPr marL="285750" indent="-285750">
              <a:lnSpc>
                <a:spcPct val="130000"/>
              </a:lnSpc>
              <a:spcBef>
                <a:spcPts val="1800"/>
              </a:spcBef>
              <a:buFont typeface="Arial" panose="020B0604020202020204" pitchFamily="34" charset="0"/>
              <a:buChar char="•"/>
            </a:pPr>
            <a:r>
              <a:rPr lang="en-US" sz="1600" b="1" dirty="0">
                <a:solidFill>
                  <a:srgbClr val="5A757B"/>
                </a:solidFill>
              </a:rPr>
              <a:t>EOC support</a:t>
            </a:r>
          </a:p>
          <a:p>
            <a:pPr marL="285750" indent="-285750">
              <a:lnSpc>
                <a:spcPct val="130000"/>
              </a:lnSpc>
              <a:spcBef>
                <a:spcPts val="1800"/>
              </a:spcBef>
              <a:buFont typeface="Arial" panose="020B0604020202020204" pitchFamily="34" charset="0"/>
              <a:buChar char="•"/>
            </a:pPr>
            <a:r>
              <a:rPr lang="en-US" sz="1600" b="1" dirty="0">
                <a:solidFill>
                  <a:srgbClr val="5A757B"/>
                </a:solidFill>
              </a:rPr>
              <a:t>Coordination </a:t>
            </a:r>
            <a:r>
              <a:rPr lang="en-US" sz="1600" dirty="0">
                <a:solidFill>
                  <a:srgbClr val="5A757B"/>
                </a:solidFill>
              </a:rPr>
              <a:t>of remote sensing programs</a:t>
            </a:r>
          </a:p>
        </p:txBody>
      </p:sp>
      <p:grpSp>
        <p:nvGrpSpPr>
          <p:cNvPr id="8" name="Group 7">
            <a:extLst>
              <a:ext uri="{FF2B5EF4-FFF2-40B4-BE49-F238E27FC236}">
                <a16:creationId xmlns:a16="http://schemas.microsoft.com/office/drawing/2014/main" id="{0BB05478-5020-4811-A4B5-639905C59DD8}"/>
              </a:ext>
            </a:extLst>
          </p:cNvPr>
          <p:cNvGrpSpPr/>
          <p:nvPr/>
        </p:nvGrpSpPr>
        <p:grpSpPr>
          <a:xfrm>
            <a:off x="116174" y="7419174"/>
            <a:ext cx="729233" cy="273334"/>
            <a:chOff x="-1313151" y="7023609"/>
            <a:chExt cx="729233" cy="273334"/>
          </a:xfrm>
        </p:grpSpPr>
        <p:sp>
          <p:nvSpPr>
            <p:cNvPr id="9" name="Rounded Rectangle 10">
              <a:extLst>
                <a:ext uri="{FF2B5EF4-FFF2-40B4-BE49-F238E27FC236}">
                  <a16:creationId xmlns:a16="http://schemas.microsoft.com/office/drawing/2014/main" id="{D9A24934-E815-462D-A350-3A30C86FB8C2}"/>
                </a:ext>
              </a:extLst>
            </p:cNvPr>
            <p:cNvSpPr/>
            <p:nvPr/>
          </p:nvSpPr>
          <p:spPr>
            <a:xfrm>
              <a:off x="-1313151" y="7071958"/>
              <a:ext cx="615567" cy="2249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C5A305-F510-4BDE-815D-C495CCA269FD}"/>
                </a:ext>
              </a:extLst>
            </p:cNvPr>
            <p:cNvSpPr txBox="1"/>
            <p:nvPr/>
          </p:nvSpPr>
          <p:spPr>
            <a:xfrm>
              <a:off x="-1281285" y="7023609"/>
              <a:ext cx="697367" cy="261857"/>
            </a:xfrm>
            <a:prstGeom prst="rect">
              <a:avLst/>
            </a:prstGeom>
            <a:noFill/>
          </p:spPr>
          <p:txBody>
            <a:bodyPr wrap="square" lIns="0" tIns="36000" rIns="216000" bIns="36000" rtlCol="0">
              <a:spAutoFit/>
            </a:bodyPr>
            <a:lstStyle/>
            <a:p>
              <a:pPr>
                <a:lnSpc>
                  <a:spcPct val="130000"/>
                </a:lnSpc>
                <a:spcBef>
                  <a:spcPts val="1000"/>
                </a:spcBef>
              </a:pPr>
              <a:r>
                <a:rPr lang="en-US" sz="1050" b="1" dirty="0">
                  <a:solidFill>
                    <a:schemeClr val="bg2"/>
                  </a:solidFill>
                </a:rPr>
                <a:t>   </a:t>
              </a:r>
              <a:r>
                <a:rPr lang="en-US" sz="1050" b="1" dirty="0">
                  <a:solidFill>
                    <a:srgbClr val="FFC000"/>
                  </a:solidFill>
                </a:rPr>
                <a:t>C</a:t>
              </a:r>
              <a:r>
                <a:rPr lang="en-US" sz="1050" b="1" dirty="0">
                  <a:solidFill>
                    <a:schemeClr val="bg2"/>
                  </a:solidFill>
                </a:rPr>
                <a:t>   J</a:t>
              </a:r>
            </a:p>
          </p:txBody>
        </p:sp>
      </p:grpSp>
    </p:spTree>
    <p:extLst>
      <p:ext uri="{BB962C8B-B14F-4D97-AF65-F5344CB8AC3E}">
        <p14:creationId xmlns:p14="http://schemas.microsoft.com/office/powerpoint/2010/main" val="143108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CPA models</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spTree>
    <p:extLst>
      <p:ext uri="{BB962C8B-B14F-4D97-AF65-F5344CB8AC3E}">
        <p14:creationId xmlns:p14="http://schemas.microsoft.com/office/powerpoint/2010/main" val="2681093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19B545-1F22-7449-A317-F3185EEEB54D}"/>
              </a:ext>
            </a:extLst>
          </p:cNvPr>
          <p:cNvSpPr>
            <a:spLocks noGrp="1"/>
          </p:cNvSpPr>
          <p:nvPr>
            <p:ph type="pic" sz="quarter" idx="12"/>
          </p:nvPr>
        </p:nvSpPr>
        <p:spPr>
          <a:xfrm>
            <a:off x="304801" y="0"/>
            <a:ext cx="3050620" cy="5562600"/>
          </a:xfrm>
          <a:solidFill>
            <a:srgbClr val="15477B"/>
          </a:solidFill>
        </p:spPr>
      </p:sp>
      <p:sp>
        <p:nvSpPr>
          <p:cNvPr id="4" name="Title 3"/>
          <p:cNvSpPr>
            <a:spLocks noGrp="1"/>
          </p:cNvSpPr>
          <p:nvPr>
            <p:ph type="title"/>
          </p:nvPr>
        </p:nvSpPr>
        <p:spPr>
          <a:xfrm>
            <a:off x="4180865" y="483281"/>
            <a:ext cx="5044232" cy="1416491"/>
          </a:xfrm>
        </p:spPr>
        <p:txBody>
          <a:bodyPr/>
          <a:lstStyle/>
          <a:p>
            <a:r>
              <a:rPr lang="en-US" dirty="0">
                <a:solidFill>
                  <a:schemeClr val="accent1"/>
                </a:solidFill>
              </a:rPr>
              <a:t>Model </a:t>
            </a:r>
            <a:br>
              <a:rPr lang="en-US" dirty="0">
                <a:solidFill>
                  <a:schemeClr val="accent1"/>
                </a:solidFill>
              </a:rPr>
            </a:br>
            <a:r>
              <a:rPr lang="en-US" dirty="0"/>
              <a:t>Options</a:t>
            </a:r>
          </a:p>
        </p:txBody>
      </p:sp>
      <p:sp>
        <p:nvSpPr>
          <p:cNvPr id="8" name="Rectangle 7"/>
          <p:cNvSpPr/>
          <p:nvPr/>
        </p:nvSpPr>
        <p:spPr>
          <a:xfrm>
            <a:off x="2932534" y="4188477"/>
            <a:ext cx="845774" cy="1882625"/>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9" name="Freeform 35">
            <a:extLst>
              <a:ext uri="{FF2B5EF4-FFF2-40B4-BE49-F238E27FC236}">
                <a16:creationId xmlns:a16="http://schemas.microsoft.com/office/drawing/2014/main" id="{3A26843F-2528-4C20-8A0C-A36C00DC2D7D}"/>
              </a:ext>
            </a:extLst>
          </p:cNvPr>
          <p:cNvSpPr>
            <a:spLocks/>
          </p:cNvSpPr>
          <p:nvPr/>
        </p:nvSpPr>
        <p:spPr bwMode="auto">
          <a:xfrm>
            <a:off x="3229036" y="4459858"/>
            <a:ext cx="252769" cy="204131"/>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sp>
        <p:nvSpPr>
          <p:cNvPr id="10" name="TextBox 9"/>
          <p:cNvSpPr txBox="1"/>
          <p:nvPr/>
        </p:nvSpPr>
        <p:spPr>
          <a:xfrm>
            <a:off x="571500" y="359456"/>
            <a:ext cx="2705101" cy="3610054"/>
          </a:xfrm>
          <a:prstGeom prst="rect">
            <a:avLst/>
          </a:prstGeom>
          <a:noFill/>
        </p:spPr>
        <p:txBody>
          <a:bodyPr wrap="square" lIns="0" tIns="29700" rIns="178200" bIns="29700" rtlCol="0">
            <a:spAutoFit/>
          </a:bodyPr>
          <a:lstStyle/>
          <a:p>
            <a:pPr>
              <a:lnSpc>
                <a:spcPct val="130000"/>
              </a:lnSpc>
            </a:pPr>
            <a:r>
              <a:rPr lang="en-US" sz="1400" b="1" dirty="0">
                <a:solidFill>
                  <a:schemeClr val="bg2"/>
                </a:solidFill>
              </a:rPr>
              <a:t>Creation of two alternative Cooperative Project Agreements (CPAs) for consideration by the Partner Agencies</a:t>
            </a:r>
          </a:p>
          <a:p>
            <a:pPr>
              <a:lnSpc>
                <a:spcPct val="130000"/>
              </a:lnSpc>
            </a:pPr>
            <a:endParaRPr lang="en-US" sz="1400" b="1" dirty="0">
              <a:solidFill>
                <a:schemeClr val="bg2"/>
              </a:solidFill>
            </a:endParaRPr>
          </a:p>
          <a:p>
            <a:pPr>
              <a:lnSpc>
                <a:spcPct val="130000"/>
              </a:lnSpc>
            </a:pPr>
            <a:r>
              <a:rPr lang="en-US" sz="1050" dirty="0">
                <a:solidFill>
                  <a:schemeClr val="bg2"/>
                </a:solidFill>
              </a:rPr>
              <a:t> </a:t>
            </a:r>
            <a:br>
              <a:rPr lang="en-US" sz="1050" dirty="0">
                <a:solidFill>
                  <a:schemeClr val="bg2"/>
                </a:solidFill>
              </a:rPr>
            </a:br>
            <a:r>
              <a:rPr lang="en-US" sz="1050" dirty="0">
                <a:solidFill>
                  <a:schemeClr val="bg2"/>
                </a:solidFill>
              </a:rPr>
              <a:t>Each of the proposed models can readily be augmented to include or exclude various components</a:t>
            </a:r>
          </a:p>
          <a:p>
            <a:pPr>
              <a:lnSpc>
                <a:spcPct val="130000"/>
              </a:lnSpc>
            </a:pPr>
            <a:endParaRPr lang="en-US" sz="1050" dirty="0">
              <a:solidFill>
                <a:schemeClr val="bg2"/>
              </a:solidFill>
            </a:endParaRPr>
          </a:p>
          <a:p>
            <a:pPr>
              <a:lnSpc>
                <a:spcPct val="130000"/>
              </a:lnSpc>
            </a:pPr>
            <a:r>
              <a:rPr lang="en-US" sz="1050" dirty="0">
                <a:solidFill>
                  <a:schemeClr val="bg2"/>
                </a:solidFill>
              </a:rPr>
              <a:t>The selected model should become a living document that is revisited every few years for evaluation and augmentation.</a:t>
            </a:r>
          </a:p>
        </p:txBody>
      </p:sp>
      <p:sp>
        <p:nvSpPr>
          <p:cNvPr id="11" name="TextBox 10"/>
          <p:cNvSpPr txBox="1"/>
          <p:nvPr/>
        </p:nvSpPr>
        <p:spPr>
          <a:xfrm>
            <a:off x="4180865" y="2021898"/>
            <a:ext cx="5306035" cy="4336920"/>
          </a:xfrm>
          <a:prstGeom prst="rect">
            <a:avLst/>
          </a:prstGeom>
          <a:noFill/>
        </p:spPr>
        <p:txBody>
          <a:bodyPr wrap="square" lIns="0" tIns="29700" rIns="178200" bIns="29700" rtlCol="0">
            <a:spAutoFit/>
          </a:bodyPr>
          <a:lstStyle/>
          <a:p>
            <a:pPr>
              <a:lnSpc>
                <a:spcPct val="130000"/>
              </a:lnSpc>
              <a:spcBef>
                <a:spcPts val="825"/>
              </a:spcBef>
            </a:pPr>
            <a:r>
              <a:rPr lang="it-IT" b="1" dirty="0">
                <a:solidFill>
                  <a:srgbClr val="15477B"/>
                </a:solidFill>
              </a:rPr>
              <a:t>Model 1 – Regional Distribution Model</a:t>
            </a:r>
          </a:p>
          <a:p>
            <a:pPr marL="285750" indent="-285750">
              <a:lnSpc>
                <a:spcPct val="130000"/>
              </a:lnSpc>
              <a:spcBef>
                <a:spcPts val="825"/>
              </a:spcBef>
              <a:buFont typeface="Arial" panose="020B0604020202020204" pitchFamily="34" charset="0"/>
              <a:buChar char="•"/>
            </a:pPr>
            <a:r>
              <a:rPr lang="en-US" sz="1485" dirty="0">
                <a:solidFill>
                  <a:srgbClr val="5A757B"/>
                </a:solidFill>
              </a:rPr>
              <a:t>Focuses on extending and enhancing the current CPA model in place at LCOG. </a:t>
            </a:r>
          </a:p>
          <a:p>
            <a:pPr marL="285750" indent="-285750">
              <a:lnSpc>
                <a:spcPct val="130000"/>
              </a:lnSpc>
              <a:spcBef>
                <a:spcPts val="825"/>
              </a:spcBef>
              <a:buFont typeface="Arial" panose="020B0604020202020204" pitchFamily="34" charset="0"/>
              <a:buChar char="•"/>
            </a:pPr>
            <a:r>
              <a:rPr lang="en-US" sz="1485" dirty="0">
                <a:solidFill>
                  <a:srgbClr val="5A757B"/>
                </a:solidFill>
              </a:rPr>
              <a:t>Critical services are identified, with a focus on the data warehouse</a:t>
            </a:r>
          </a:p>
          <a:p>
            <a:pPr marL="285750" indent="-285750">
              <a:lnSpc>
                <a:spcPct val="130000"/>
              </a:lnSpc>
              <a:spcBef>
                <a:spcPts val="825"/>
              </a:spcBef>
              <a:buFont typeface="Arial" panose="020B0604020202020204" pitchFamily="34" charset="0"/>
              <a:buChar char="•"/>
            </a:pPr>
            <a:r>
              <a:rPr lang="it-IT" sz="1485" dirty="0">
                <a:solidFill>
                  <a:srgbClr val="5A757B"/>
                </a:solidFill>
              </a:rPr>
              <a:t> Tier 1 and Tier 2 priorities </a:t>
            </a:r>
          </a:p>
          <a:p>
            <a:pPr>
              <a:lnSpc>
                <a:spcPct val="130000"/>
              </a:lnSpc>
              <a:spcBef>
                <a:spcPts val="825"/>
              </a:spcBef>
            </a:pPr>
            <a:r>
              <a:rPr lang="en-US" b="1" dirty="0">
                <a:solidFill>
                  <a:srgbClr val="15477B"/>
                </a:solidFill>
              </a:rPr>
              <a:t>Model 2 – Center of Excellence Model</a:t>
            </a:r>
          </a:p>
          <a:p>
            <a:pPr marL="285750" indent="-285750">
              <a:lnSpc>
                <a:spcPct val="130000"/>
              </a:lnSpc>
              <a:spcBef>
                <a:spcPts val="825"/>
              </a:spcBef>
              <a:buFont typeface="Arial" panose="020B0604020202020204" pitchFamily="34" charset="0"/>
              <a:buChar char="•"/>
            </a:pPr>
            <a:r>
              <a:rPr lang="en-US" sz="1485" dirty="0">
                <a:solidFill>
                  <a:srgbClr val="5A757B"/>
                </a:solidFill>
              </a:rPr>
              <a:t> Includes all of Model 1 and extends the model to include a number of innovative services, effectively expanding the regional geospatial program into new service areas.</a:t>
            </a:r>
          </a:p>
          <a:p>
            <a:pPr marL="285750" indent="-285750">
              <a:lnSpc>
                <a:spcPct val="130000"/>
              </a:lnSpc>
              <a:spcBef>
                <a:spcPts val="825"/>
              </a:spcBef>
              <a:buFont typeface="Arial" panose="020B0604020202020204" pitchFamily="34" charset="0"/>
              <a:buChar char="•"/>
            </a:pPr>
            <a:r>
              <a:rPr lang="en-US" sz="1485" dirty="0">
                <a:solidFill>
                  <a:srgbClr val="5A757B"/>
                </a:solidFill>
              </a:rPr>
              <a:t>Tier 1-3 items are included in this model</a:t>
            </a:r>
          </a:p>
        </p:txBody>
      </p:sp>
    </p:spTree>
    <p:extLst>
      <p:ext uri="{BB962C8B-B14F-4D97-AF65-F5344CB8AC3E}">
        <p14:creationId xmlns:p14="http://schemas.microsoft.com/office/powerpoint/2010/main" val="1458270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8"/>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9"/>
                                        </p:tgtEl>
                                      </p:cBhvr>
                                      <p:by x="120000" y="120000"/>
                                    </p:animScale>
                                  </p:childTnLst>
                                </p:cTn>
                              </p:par>
                              <p:par>
                                <p:cTn id="15" presetID="2" presetClass="entr" presetSubtype="4" decel="5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5000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Regional Geospatial  </a:t>
            </a:r>
            <a:br>
              <a:rPr lang="en-US" sz="3300" dirty="0">
                <a:solidFill>
                  <a:schemeClr val="bg2"/>
                </a:solidFill>
              </a:rPr>
            </a:br>
            <a:r>
              <a:rPr lang="en-US" sz="3300" dirty="0">
                <a:solidFill>
                  <a:schemeClr val="bg2"/>
                </a:solidFill>
              </a:rPr>
              <a:t>Cooperative Project Agreement</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spTree>
    <p:extLst>
      <p:ext uri="{BB962C8B-B14F-4D97-AF65-F5344CB8AC3E}">
        <p14:creationId xmlns:p14="http://schemas.microsoft.com/office/powerpoint/2010/main" val="490116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65" y="381255"/>
            <a:ext cx="7550975" cy="1416491"/>
          </a:xfrm>
        </p:spPr>
        <p:txBody>
          <a:bodyPr/>
          <a:lstStyle/>
          <a:p>
            <a:r>
              <a:rPr lang="en-US" dirty="0">
                <a:solidFill>
                  <a:schemeClr val="accent1"/>
                </a:solidFill>
              </a:rPr>
              <a:t>Regional Geospatial </a:t>
            </a:r>
            <a:br>
              <a:rPr lang="en-US" dirty="0"/>
            </a:br>
            <a:r>
              <a:rPr lang="en-US" dirty="0"/>
              <a:t>Cooperative Project Agreement </a:t>
            </a:r>
          </a:p>
        </p:txBody>
      </p:sp>
      <p:sp>
        <p:nvSpPr>
          <p:cNvPr id="9" name="Rectangle 8"/>
          <p:cNvSpPr/>
          <p:nvPr/>
        </p:nvSpPr>
        <p:spPr>
          <a:xfrm>
            <a:off x="0" y="1721108"/>
            <a:ext cx="3858017" cy="465337"/>
          </a:xfrm>
          <a:prstGeom prst="rect">
            <a:avLst/>
          </a:prstGeom>
          <a:solidFill>
            <a:schemeClr val="accent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7600" rIns="950400" rtlCol="0" anchor="ctr"/>
          <a:lstStyle/>
          <a:p>
            <a:pPr algn="r"/>
            <a:r>
              <a:rPr lang="en-US" sz="2400" b="1" dirty="0">
                <a:solidFill>
                  <a:srgbClr val="FFFFFF"/>
                </a:solidFill>
                <a:latin typeface="Open Sans" charset="0"/>
                <a:ea typeface="Open Sans" charset="0"/>
                <a:cs typeface="Open Sans" charset="0"/>
              </a:rPr>
              <a:t>Templates</a:t>
            </a:r>
          </a:p>
        </p:txBody>
      </p:sp>
      <p:sp>
        <p:nvSpPr>
          <p:cNvPr id="8" name="TextBox 7">
            <a:extLst>
              <a:ext uri="{FF2B5EF4-FFF2-40B4-BE49-F238E27FC236}">
                <a16:creationId xmlns:a16="http://schemas.microsoft.com/office/drawing/2014/main" id="{4D9BF546-5363-4F08-B448-4AC4CEA9D4BB}"/>
              </a:ext>
            </a:extLst>
          </p:cNvPr>
          <p:cNvSpPr txBox="1"/>
          <p:nvPr/>
        </p:nvSpPr>
        <p:spPr>
          <a:xfrm>
            <a:off x="4948645" y="2007024"/>
            <a:ext cx="4776380" cy="4367826"/>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400" dirty="0">
                <a:solidFill>
                  <a:srgbClr val="FF0000"/>
                </a:solidFill>
              </a:rPr>
              <a:t>One key element of the new template is abandoning the original intent of the agreement as being a guiding document for a number of technologies in the region</a:t>
            </a:r>
          </a:p>
          <a:p>
            <a:pPr marL="285750" indent="-285750">
              <a:lnSpc>
                <a:spcPct val="130000"/>
              </a:lnSpc>
              <a:spcBef>
                <a:spcPts val="1800"/>
              </a:spcBef>
              <a:buFont typeface="Arial" panose="020B0604020202020204" pitchFamily="34" charset="0"/>
              <a:buChar char="•"/>
            </a:pPr>
            <a:r>
              <a:rPr lang="en-US" sz="1400" dirty="0">
                <a:solidFill>
                  <a:srgbClr val="15477B"/>
                </a:solidFill>
              </a:rPr>
              <a:t>This new title is indicative of how regional service delivery has evolved. </a:t>
            </a:r>
          </a:p>
          <a:p>
            <a:pPr marL="285750" indent="-285750">
              <a:lnSpc>
                <a:spcPct val="130000"/>
              </a:lnSpc>
              <a:spcBef>
                <a:spcPts val="1800"/>
              </a:spcBef>
              <a:buFont typeface="Arial" panose="020B0604020202020204" pitchFamily="34" charset="0"/>
              <a:buChar char="•"/>
            </a:pPr>
            <a:r>
              <a:rPr lang="en-US" sz="1400" dirty="0">
                <a:solidFill>
                  <a:srgbClr val="15477B"/>
                </a:solidFill>
              </a:rPr>
              <a:t>Each agency that signs on to the new regional model needs to understand the value of geospatial regionalism.</a:t>
            </a:r>
          </a:p>
          <a:p>
            <a:pPr marL="285750" indent="-285750">
              <a:lnSpc>
                <a:spcPct val="130000"/>
              </a:lnSpc>
              <a:spcBef>
                <a:spcPts val="1800"/>
              </a:spcBef>
              <a:buFont typeface="Arial" panose="020B0604020202020204" pitchFamily="34" charset="0"/>
              <a:buChar char="•"/>
            </a:pPr>
            <a:r>
              <a:rPr lang="en-US" sz="1400" dirty="0">
                <a:solidFill>
                  <a:srgbClr val="15477B"/>
                </a:solidFill>
              </a:rPr>
              <a:t>Key to the success of the LCOG led regional effort is educating the region as to why regional geospatial services matter and the value they bring to the region.</a:t>
            </a:r>
          </a:p>
        </p:txBody>
      </p:sp>
      <p:pic>
        <p:nvPicPr>
          <p:cNvPr id="5" name="Picture 4">
            <a:extLst>
              <a:ext uri="{FF2B5EF4-FFF2-40B4-BE49-F238E27FC236}">
                <a16:creationId xmlns:a16="http://schemas.microsoft.com/office/drawing/2014/main" id="{BD48C4D6-5629-42AF-A07B-1E1786DE7057}"/>
              </a:ext>
            </a:extLst>
          </p:cNvPr>
          <p:cNvPicPr>
            <a:picLocks noChangeAspect="1"/>
          </p:cNvPicPr>
          <p:nvPr/>
        </p:nvPicPr>
        <p:blipFill>
          <a:blip r:embed="rId2"/>
          <a:stretch>
            <a:fillRect/>
          </a:stretch>
        </p:blipFill>
        <p:spPr>
          <a:xfrm>
            <a:off x="841825" y="2560922"/>
            <a:ext cx="2168493" cy="2821707"/>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445BA6CE-458D-4E58-B974-D96AE759B613}"/>
              </a:ext>
            </a:extLst>
          </p:cNvPr>
          <p:cNvPicPr>
            <a:picLocks noChangeAspect="1"/>
          </p:cNvPicPr>
          <p:nvPr/>
        </p:nvPicPr>
        <p:blipFill>
          <a:blip r:embed="rId3"/>
          <a:stretch>
            <a:fillRect/>
          </a:stretch>
        </p:blipFill>
        <p:spPr>
          <a:xfrm>
            <a:off x="993895" y="2736658"/>
            <a:ext cx="2131806" cy="2768748"/>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4C6D144C-6C9D-42AB-8CD0-732E22C3AABA}"/>
              </a:ext>
            </a:extLst>
          </p:cNvPr>
          <p:cNvPicPr>
            <a:picLocks noChangeAspect="1"/>
          </p:cNvPicPr>
          <p:nvPr/>
        </p:nvPicPr>
        <p:blipFill>
          <a:blip r:embed="rId4"/>
          <a:stretch>
            <a:fillRect/>
          </a:stretch>
        </p:blipFill>
        <p:spPr>
          <a:xfrm>
            <a:off x="1109278" y="2921053"/>
            <a:ext cx="2262015" cy="2922726"/>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05EC555-CA59-4F06-B676-4873492F90E5}"/>
              </a:ext>
            </a:extLst>
          </p:cNvPr>
          <p:cNvPicPr>
            <a:picLocks noChangeAspect="1"/>
          </p:cNvPicPr>
          <p:nvPr/>
        </p:nvPicPr>
        <p:blipFill>
          <a:blip r:embed="rId5"/>
          <a:stretch>
            <a:fillRect/>
          </a:stretch>
        </p:blipFill>
        <p:spPr>
          <a:xfrm>
            <a:off x="1342169" y="3147026"/>
            <a:ext cx="2390707" cy="3105003"/>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6ED71B91-0A90-4D5D-8941-0DF5E69025D4}"/>
              </a:ext>
            </a:extLst>
          </p:cNvPr>
          <p:cNvPicPr>
            <a:picLocks noChangeAspect="1"/>
          </p:cNvPicPr>
          <p:nvPr/>
        </p:nvPicPr>
        <p:blipFill>
          <a:blip r:embed="rId6"/>
          <a:stretch>
            <a:fillRect/>
          </a:stretch>
        </p:blipFill>
        <p:spPr>
          <a:xfrm>
            <a:off x="1578795" y="3368762"/>
            <a:ext cx="2386972" cy="3105003"/>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80A3A9C5-E893-407D-8AB2-06419B6C1024}"/>
              </a:ext>
            </a:extLst>
          </p:cNvPr>
          <p:cNvPicPr>
            <a:picLocks noChangeAspect="1"/>
          </p:cNvPicPr>
          <p:nvPr/>
        </p:nvPicPr>
        <p:blipFill>
          <a:blip r:embed="rId7"/>
          <a:stretch>
            <a:fillRect/>
          </a:stretch>
        </p:blipFill>
        <p:spPr>
          <a:xfrm>
            <a:off x="1898807" y="3674088"/>
            <a:ext cx="2429516" cy="3150469"/>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C231E254-7258-4ED6-BE47-572106A0E662}"/>
              </a:ext>
            </a:extLst>
          </p:cNvPr>
          <p:cNvPicPr>
            <a:picLocks noChangeAspect="1"/>
          </p:cNvPicPr>
          <p:nvPr/>
        </p:nvPicPr>
        <p:blipFill>
          <a:blip r:embed="rId8"/>
          <a:stretch>
            <a:fillRect/>
          </a:stretch>
        </p:blipFill>
        <p:spPr>
          <a:xfrm>
            <a:off x="2272981" y="392312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0190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1000" fill="hold"/>
                                        <p:tgtEl>
                                          <p:spTgt spid="9"/>
                                        </p:tgtEl>
                                      </p:cBhvr>
                                      <p:by x="110000" y="110000"/>
                                    </p:animScale>
                                  </p:childTnLst>
                                </p:cTn>
                              </p:par>
                              <p:par>
                                <p:cTn id="10" presetID="2" presetClass="entr" presetSubtype="4" decel="5000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ppt_x"/>
                                          </p:val>
                                        </p:tav>
                                        <p:tav tm="100000">
                                          <p:val>
                                            <p:strVal val="#ppt_x"/>
                                          </p:val>
                                        </p:tav>
                                      </p:tavLst>
                                    </p:anim>
                                    <p:anim calcmode="lin" valueType="num">
                                      <p:cBhvr additive="base">
                                        <p:cTn id="13" dur="2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ppt_x</p:attrName>
                                        </p:attrNameLst>
                                      </p:cBhvr>
                                      <p:tavLst>
                                        <p:tav tm="0">
                                          <p:val>
                                            <p:strVal val="#ppt_x"/>
                                          </p:val>
                                        </p:tav>
                                        <p:tav tm="100000">
                                          <p:val>
                                            <p:strVal val="#ppt_x"/>
                                          </p:val>
                                        </p:tav>
                                      </p:tavLst>
                                    </p:anim>
                                    <p:anim calcmode="lin" valueType="num">
                                      <p:cBhvr>
                                        <p:cTn id="18" dur="2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ppt_x</p:attrName>
                                        </p:attrNameLst>
                                      </p:cBhvr>
                                      <p:tavLst>
                                        <p:tav tm="0">
                                          <p:val>
                                            <p:strVal val="#ppt_x"/>
                                          </p:val>
                                        </p:tav>
                                        <p:tav tm="100000">
                                          <p:val>
                                            <p:strVal val="#ppt_x"/>
                                          </p:val>
                                        </p:tav>
                                      </p:tavLst>
                                    </p:anim>
                                    <p:anim calcmode="lin" valueType="num">
                                      <p:cBhvr>
                                        <p:cTn id="23" dur="2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anim calcmode="lin" valueType="num">
                                      <p:cBhvr>
                                        <p:cTn id="27" dur="2000" fill="hold"/>
                                        <p:tgtEl>
                                          <p:spTgt spid="12"/>
                                        </p:tgtEl>
                                        <p:attrNameLst>
                                          <p:attrName>ppt_x</p:attrName>
                                        </p:attrNameLst>
                                      </p:cBhvr>
                                      <p:tavLst>
                                        <p:tav tm="0">
                                          <p:val>
                                            <p:strVal val="#ppt_x"/>
                                          </p:val>
                                        </p:tav>
                                        <p:tav tm="100000">
                                          <p:val>
                                            <p:strVal val="#ppt_x"/>
                                          </p:val>
                                        </p:tav>
                                      </p:tavLst>
                                    </p:anim>
                                    <p:anim calcmode="lin" valueType="num">
                                      <p:cBhvr>
                                        <p:cTn id="28" dur="2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anim calcmode="lin" valueType="num">
                                      <p:cBhvr>
                                        <p:cTn id="32" dur="2000" fill="hold"/>
                                        <p:tgtEl>
                                          <p:spTgt spid="13"/>
                                        </p:tgtEl>
                                        <p:attrNameLst>
                                          <p:attrName>ppt_x</p:attrName>
                                        </p:attrNameLst>
                                      </p:cBhvr>
                                      <p:tavLst>
                                        <p:tav tm="0">
                                          <p:val>
                                            <p:strVal val="#ppt_x"/>
                                          </p:val>
                                        </p:tav>
                                        <p:tav tm="100000">
                                          <p:val>
                                            <p:strVal val="#ppt_x"/>
                                          </p:val>
                                        </p:tav>
                                      </p:tavLst>
                                    </p:anim>
                                    <p:anim calcmode="lin" valueType="num">
                                      <p:cBhvr>
                                        <p:cTn id="33" dur="2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anim calcmode="lin" valueType="num">
                                      <p:cBhvr>
                                        <p:cTn id="37" dur="2000" fill="hold"/>
                                        <p:tgtEl>
                                          <p:spTgt spid="14"/>
                                        </p:tgtEl>
                                        <p:attrNameLst>
                                          <p:attrName>ppt_x</p:attrName>
                                        </p:attrNameLst>
                                      </p:cBhvr>
                                      <p:tavLst>
                                        <p:tav tm="0">
                                          <p:val>
                                            <p:strVal val="#ppt_x"/>
                                          </p:val>
                                        </p:tav>
                                        <p:tav tm="100000">
                                          <p:val>
                                            <p:strVal val="#ppt_x"/>
                                          </p:val>
                                        </p:tav>
                                      </p:tavLst>
                                    </p:anim>
                                    <p:anim calcmode="lin" valueType="num">
                                      <p:cBhvr>
                                        <p:cTn id="38" dur="2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3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anim calcmode="lin" valueType="num">
                                      <p:cBhvr>
                                        <p:cTn id="42" dur="2000" fill="hold"/>
                                        <p:tgtEl>
                                          <p:spTgt spid="4"/>
                                        </p:tgtEl>
                                        <p:attrNameLst>
                                          <p:attrName>ppt_x</p:attrName>
                                        </p:attrNameLst>
                                      </p:cBhvr>
                                      <p:tavLst>
                                        <p:tav tm="0">
                                          <p:val>
                                            <p:strVal val="#ppt_x"/>
                                          </p:val>
                                        </p:tav>
                                        <p:tav tm="100000">
                                          <p:val>
                                            <p:strVal val="#ppt_x"/>
                                          </p:val>
                                        </p:tav>
                                      </p:tavLst>
                                    </p:anim>
                                    <p:anim calcmode="lin" valueType="num">
                                      <p:cBhvr>
                                        <p:cTn id="43" dur="2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40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anim calcmode="lin" valueType="num">
                                      <p:cBhvr>
                                        <p:cTn id="47" dur="2000" fill="hold"/>
                                        <p:tgtEl>
                                          <p:spTgt spid="3"/>
                                        </p:tgtEl>
                                        <p:attrNameLst>
                                          <p:attrName>ppt_x</p:attrName>
                                        </p:attrNameLst>
                                      </p:cBhvr>
                                      <p:tavLst>
                                        <p:tav tm="0">
                                          <p:val>
                                            <p:strVal val="#ppt_x"/>
                                          </p:val>
                                        </p:tav>
                                        <p:tav tm="100000">
                                          <p:val>
                                            <p:strVal val="#ppt_x"/>
                                          </p:val>
                                        </p:tav>
                                      </p:tavLst>
                                    </p:anim>
                                    <p:anim calcmode="lin" valueType="num">
                                      <p:cBhvr>
                                        <p:cTn id="48"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65" y="381255"/>
            <a:ext cx="7550975" cy="1416491"/>
          </a:xfrm>
        </p:spPr>
        <p:txBody>
          <a:bodyPr/>
          <a:lstStyle/>
          <a:p>
            <a:r>
              <a:rPr lang="en-US" dirty="0">
                <a:solidFill>
                  <a:schemeClr val="accent1"/>
                </a:solidFill>
              </a:rPr>
              <a:t>Regional Geospatial </a:t>
            </a:r>
            <a:br>
              <a:rPr lang="en-US" dirty="0"/>
            </a:br>
            <a:r>
              <a:rPr lang="en-US" dirty="0"/>
              <a:t>Cooperative Project Agreement </a:t>
            </a:r>
          </a:p>
        </p:txBody>
      </p:sp>
      <p:sp>
        <p:nvSpPr>
          <p:cNvPr id="9" name="Rectangle 8"/>
          <p:cNvSpPr/>
          <p:nvPr/>
        </p:nvSpPr>
        <p:spPr>
          <a:xfrm>
            <a:off x="0" y="1721108"/>
            <a:ext cx="3858017" cy="465337"/>
          </a:xfrm>
          <a:prstGeom prst="rect">
            <a:avLst/>
          </a:prstGeom>
          <a:solidFill>
            <a:schemeClr val="accent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7600" rIns="950400" rtlCol="0" anchor="ctr"/>
          <a:lstStyle/>
          <a:p>
            <a:pPr algn="r"/>
            <a:r>
              <a:rPr lang="en-US" sz="2400" b="1" dirty="0">
                <a:solidFill>
                  <a:srgbClr val="FFFFFF"/>
                </a:solidFill>
                <a:latin typeface="Open Sans" charset="0"/>
                <a:ea typeface="Open Sans" charset="0"/>
                <a:cs typeface="Open Sans" charset="0"/>
              </a:rPr>
              <a:t>Templates</a:t>
            </a:r>
          </a:p>
        </p:txBody>
      </p:sp>
      <p:sp>
        <p:nvSpPr>
          <p:cNvPr id="8" name="TextBox 7">
            <a:extLst>
              <a:ext uri="{FF2B5EF4-FFF2-40B4-BE49-F238E27FC236}">
                <a16:creationId xmlns:a16="http://schemas.microsoft.com/office/drawing/2014/main" id="{4D9BF546-5363-4F08-B448-4AC4CEA9D4BB}"/>
              </a:ext>
            </a:extLst>
          </p:cNvPr>
          <p:cNvSpPr txBox="1"/>
          <p:nvPr/>
        </p:nvSpPr>
        <p:spPr>
          <a:xfrm>
            <a:off x="4948645" y="2007024"/>
            <a:ext cx="4776380" cy="825318"/>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400" dirty="0">
                <a:solidFill>
                  <a:srgbClr val="15477B"/>
                </a:solidFill>
              </a:rPr>
              <a:t>Common Template Between the Two Models</a:t>
            </a:r>
          </a:p>
          <a:p>
            <a:pPr marL="285750" indent="-285750">
              <a:lnSpc>
                <a:spcPct val="130000"/>
              </a:lnSpc>
              <a:spcBef>
                <a:spcPts val="1800"/>
              </a:spcBef>
              <a:buFont typeface="Arial" panose="020B0604020202020204" pitchFamily="34" charset="0"/>
              <a:buChar char="•"/>
            </a:pPr>
            <a:r>
              <a:rPr lang="en-US" sz="1400" dirty="0">
                <a:solidFill>
                  <a:srgbClr val="15477B"/>
                </a:solidFill>
              </a:rPr>
              <a:t>Main difference is the service catalog</a:t>
            </a:r>
          </a:p>
        </p:txBody>
      </p:sp>
      <p:pic>
        <p:nvPicPr>
          <p:cNvPr id="5" name="Picture 4">
            <a:extLst>
              <a:ext uri="{FF2B5EF4-FFF2-40B4-BE49-F238E27FC236}">
                <a16:creationId xmlns:a16="http://schemas.microsoft.com/office/drawing/2014/main" id="{BD48C4D6-5629-42AF-A07B-1E1786DE7057}"/>
              </a:ext>
            </a:extLst>
          </p:cNvPr>
          <p:cNvPicPr>
            <a:picLocks noChangeAspect="1"/>
          </p:cNvPicPr>
          <p:nvPr/>
        </p:nvPicPr>
        <p:blipFill>
          <a:blip r:embed="rId2"/>
          <a:stretch>
            <a:fillRect/>
          </a:stretch>
        </p:blipFill>
        <p:spPr>
          <a:xfrm>
            <a:off x="841825" y="2560922"/>
            <a:ext cx="2168493" cy="2821707"/>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445BA6CE-458D-4E58-B974-D96AE759B613}"/>
              </a:ext>
            </a:extLst>
          </p:cNvPr>
          <p:cNvPicPr>
            <a:picLocks noChangeAspect="1"/>
          </p:cNvPicPr>
          <p:nvPr/>
        </p:nvPicPr>
        <p:blipFill>
          <a:blip r:embed="rId3"/>
          <a:stretch>
            <a:fillRect/>
          </a:stretch>
        </p:blipFill>
        <p:spPr>
          <a:xfrm>
            <a:off x="993895" y="2736658"/>
            <a:ext cx="2131806" cy="2768748"/>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4C6D144C-6C9D-42AB-8CD0-732E22C3AABA}"/>
              </a:ext>
            </a:extLst>
          </p:cNvPr>
          <p:cNvPicPr>
            <a:picLocks noChangeAspect="1"/>
          </p:cNvPicPr>
          <p:nvPr/>
        </p:nvPicPr>
        <p:blipFill>
          <a:blip r:embed="rId4"/>
          <a:stretch>
            <a:fillRect/>
          </a:stretch>
        </p:blipFill>
        <p:spPr>
          <a:xfrm>
            <a:off x="1109278" y="2921053"/>
            <a:ext cx="2262015" cy="2922726"/>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05EC555-CA59-4F06-B676-4873492F90E5}"/>
              </a:ext>
            </a:extLst>
          </p:cNvPr>
          <p:cNvPicPr>
            <a:picLocks noChangeAspect="1"/>
          </p:cNvPicPr>
          <p:nvPr/>
        </p:nvPicPr>
        <p:blipFill>
          <a:blip r:embed="rId5"/>
          <a:stretch>
            <a:fillRect/>
          </a:stretch>
        </p:blipFill>
        <p:spPr>
          <a:xfrm>
            <a:off x="1342169" y="3147026"/>
            <a:ext cx="2390707" cy="3105003"/>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6ED71B91-0A90-4D5D-8941-0DF5E69025D4}"/>
              </a:ext>
            </a:extLst>
          </p:cNvPr>
          <p:cNvPicPr>
            <a:picLocks noChangeAspect="1"/>
          </p:cNvPicPr>
          <p:nvPr/>
        </p:nvPicPr>
        <p:blipFill>
          <a:blip r:embed="rId6"/>
          <a:stretch>
            <a:fillRect/>
          </a:stretch>
        </p:blipFill>
        <p:spPr>
          <a:xfrm>
            <a:off x="1578795" y="3368762"/>
            <a:ext cx="2386972" cy="3105003"/>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80A3A9C5-E893-407D-8AB2-06419B6C1024}"/>
              </a:ext>
            </a:extLst>
          </p:cNvPr>
          <p:cNvPicPr>
            <a:picLocks noChangeAspect="1"/>
          </p:cNvPicPr>
          <p:nvPr/>
        </p:nvPicPr>
        <p:blipFill>
          <a:blip r:embed="rId7"/>
          <a:stretch>
            <a:fillRect/>
          </a:stretch>
        </p:blipFill>
        <p:spPr>
          <a:xfrm>
            <a:off x="1898807" y="3674088"/>
            <a:ext cx="2429516" cy="3150469"/>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C231E254-7258-4ED6-BE47-572106A0E662}"/>
              </a:ext>
            </a:extLst>
          </p:cNvPr>
          <p:cNvPicPr>
            <a:picLocks noChangeAspect="1"/>
          </p:cNvPicPr>
          <p:nvPr/>
        </p:nvPicPr>
        <p:blipFill>
          <a:blip r:embed="rId8"/>
          <a:stretch>
            <a:fillRect/>
          </a:stretch>
        </p:blipFill>
        <p:spPr>
          <a:xfrm>
            <a:off x="2272981" y="392312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6773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1000" fill="hold"/>
                                        <p:tgtEl>
                                          <p:spTgt spid="9"/>
                                        </p:tgtEl>
                                      </p:cBhvr>
                                      <p:by x="110000" y="110000"/>
                                    </p:animScale>
                                  </p:childTnLst>
                                </p:cTn>
                              </p:par>
                              <p:par>
                                <p:cTn id="10" presetID="2" presetClass="entr" presetSubtype="4" decel="5000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ppt_x"/>
                                          </p:val>
                                        </p:tav>
                                        <p:tav tm="100000">
                                          <p:val>
                                            <p:strVal val="#ppt_x"/>
                                          </p:val>
                                        </p:tav>
                                      </p:tavLst>
                                    </p:anim>
                                    <p:anim calcmode="lin" valueType="num">
                                      <p:cBhvr additive="base">
                                        <p:cTn id="13" dur="2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ppt_x</p:attrName>
                                        </p:attrNameLst>
                                      </p:cBhvr>
                                      <p:tavLst>
                                        <p:tav tm="0">
                                          <p:val>
                                            <p:strVal val="#ppt_x"/>
                                          </p:val>
                                        </p:tav>
                                        <p:tav tm="100000">
                                          <p:val>
                                            <p:strVal val="#ppt_x"/>
                                          </p:val>
                                        </p:tav>
                                      </p:tavLst>
                                    </p:anim>
                                    <p:anim calcmode="lin" valueType="num">
                                      <p:cBhvr>
                                        <p:cTn id="18" dur="2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ppt_x</p:attrName>
                                        </p:attrNameLst>
                                      </p:cBhvr>
                                      <p:tavLst>
                                        <p:tav tm="0">
                                          <p:val>
                                            <p:strVal val="#ppt_x"/>
                                          </p:val>
                                        </p:tav>
                                        <p:tav tm="100000">
                                          <p:val>
                                            <p:strVal val="#ppt_x"/>
                                          </p:val>
                                        </p:tav>
                                      </p:tavLst>
                                    </p:anim>
                                    <p:anim calcmode="lin" valueType="num">
                                      <p:cBhvr>
                                        <p:cTn id="23" dur="2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anim calcmode="lin" valueType="num">
                                      <p:cBhvr>
                                        <p:cTn id="27" dur="2000" fill="hold"/>
                                        <p:tgtEl>
                                          <p:spTgt spid="12"/>
                                        </p:tgtEl>
                                        <p:attrNameLst>
                                          <p:attrName>ppt_x</p:attrName>
                                        </p:attrNameLst>
                                      </p:cBhvr>
                                      <p:tavLst>
                                        <p:tav tm="0">
                                          <p:val>
                                            <p:strVal val="#ppt_x"/>
                                          </p:val>
                                        </p:tav>
                                        <p:tav tm="100000">
                                          <p:val>
                                            <p:strVal val="#ppt_x"/>
                                          </p:val>
                                        </p:tav>
                                      </p:tavLst>
                                    </p:anim>
                                    <p:anim calcmode="lin" valueType="num">
                                      <p:cBhvr>
                                        <p:cTn id="28" dur="2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anim calcmode="lin" valueType="num">
                                      <p:cBhvr>
                                        <p:cTn id="32" dur="2000" fill="hold"/>
                                        <p:tgtEl>
                                          <p:spTgt spid="13"/>
                                        </p:tgtEl>
                                        <p:attrNameLst>
                                          <p:attrName>ppt_x</p:attrName>
                                        </p:attrNameLst>
                                      </p:cBhvr>
                                      <p:tavLst>
                                        <p:tav tm="0">
                                          <p:val>
                                            <p:strVal val="#ppt_x"/>
                                          </p:val>
                                        </p:tav>
                                        <p:tav tm="100000">
                                          <p:val>
                                            <p:strVal val="#ppt_x"/>
                                          </p:val>
                                        </p:tav>
                                      </p:tavLst>
                                    </p:anim>
                                    <p:anim calcmode="lin" valueType="num">
                                      <p:cBhvr>
                                        <p:cTn id="33" dur="2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anim calcmode="lin" valueType="num">
                                      <p:cBhvr>
                                        <p:cTn id="37" dur="2000" fill="hold"/>
                                        <p:tgtEl>
                                          <p:spTgt spid="14"/>
                                        </p:tgtEl>
                                        <p:attrNameLst>
                                          <p:attrName>ppt_x</p:attrName>
                                        </p:attrNameLst>
                                      </p:cBhvr>
                                      <p:tavLst>
                                        <p:tav tm="0">
                                          <p:val>
                                            <p:strVal val="#ppt_x"/>
                                          </p:val>
                                        </p:tav>
                                        <p:tav tm="100000">
                                          <p:val>
                                            <p:strVal val="#ppt_x"/>
                                          </p:val>
                                        </p:tav>
                                      </p:tavLst>
                                    </p:anim>
                                    <p:anim calcmode="lin" valueType="num">
                                      <p:cBhvr>
                                        <p:cTn id="38" dur="2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3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anim calcmode="lin" valueType="num">
                                      <p:cBhvr>
                                        <p:cTn id="42" dur="2000" fill="hold"/>
                                        <p:tgtEl>
                                          <p:spTgt spid="4"/>
                                        </p:tgtEl>
                                        <p:attrNameLst>
                                          <p:attrName>ppt_x</p:attrName>
                                        </p:attrNameLst>
                                      </p:cBhvr>
                                      <p:tavLst>
                                        <p:tav tm="0">
                                          <p:val>
                                            <p:strVal val="#ppt_x"/>
                                          </p:val>
                                        </p:tav>
                                        <p:tav tm="100000">
                                          <p:val>
                                            <p:strVal val="#ppt_x"/>
                                          </p:val>
                                        </p:tav>
                                      </p:tavLst>
                                    </p:anim>
                                    <p:anim calcmode="lin" valueType="num">
                                      <p:cBhvr>
                                        <p:cTn id="43" dur="2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40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anim calcmode="lin" valueType="num">
                                      <p:cBhvr>
                                        <p:cTn id="47" dur="2000" fill="hold"/>
                                        <p:tgtEl>
                                          <p:spTgt spid="3"/>
                                        </p:tgtEl>
                                        <p:attrNameLst>
                                          <p:attrName>ppt_x</p:attrName>
                                        </p:attrNameLst>
                                      </p:cBhvr>
                                      <p:tavLst>
                                        <p:tav tm="0">
                                          <p:val>
                                            <p:strVal val="#ppt_x"/>
                                          </p:val>
                                        </p:tav>
                                        <p:tav tm="100000">
                                          <p:val>
                                            <p:strVal val="#ppt_x"/>
                                          </p:val>
                                        </p:tav>
                                      </p:tavLst>
                                    </p:anim>
                                    <p:anim calcmode="lin" valueType="num">
                                      <p:cBhvr>
                                        <p:cTn id="48"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242929" cy="974974"/>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GOVERNANCE</a:t>
            </a:r>
          </a:p>
          <a:p>
            <a:pPr>
              <a:lnSpc>
                <a:spcPct val="130000"/>
              </a:lnSpc>
              <a:spcBef>
                <a:spcPts val="825"/>
              </a:spcBef>
            </a:pPr>
            <a:r>
              <a:rPr lang="en-US" sz="1400" dirty="0">
                <a:solidFill>
                  <a:srgbClr val="5A757B"/>
                </a:solidFill>
              </a:rPr>
              <a:t>This agreement calls for the establishment of a Regional Geospatial Executive Team, hereinafter "</a:t>
            </a:r>
            <a:r>
              <a:rPr lang="en-US" sz="1400" dirty="0" err="1">
                <a:solidFill>
                  <a:srgbClr val="5A757B"/>
                </a:solidFill>
              </a:rPr>
              <a:t>RGET</a:t>
            </a:r>
            <a:r>
              <a:rPr lang="en-US" sz="1400" dirty="0">
                <a:solidFill>
                  <a:srgbClr val="5A757B"/>
                </a:solidFill>
              </a:rPr>
              <a:t>". </a:t>
            </a:r>
          </a:p>
        </p:txBody>
      </p:sp>
      <p:sp>
        <p:nvSpPr>
          <p:cNvPr id="10" name="TextBox 9"/>
          <p:cNvSpPr txBox="1"/>
          <p:nvPr/>
        </p:nvSpPr>
        <p:spPr>
          <a:xfrm>
            <a:off x="534437" y="2288021"/>
            <a:ext cx="6533113" cy="5157529"/>
          </a:xfrm>
          <a:prstGeom prst="rect">
            <a:avLst/>
          </a:prstGeom>
          <a:noFill/>
        </p:spPr>
        <p:txBody>
          <a:bodyPr wrap="square" lIns="0" tIns="29700" rIns="178200" bIns="29700" rtlCol="0">
            <a:spAutoFit/>
          </a:bodyPr>
          <a:lstStyle/>
          <a:p>
            <a:pPr>
              <a:lnSpc>
                <a:spcPct val="130000"/>
              </a:lnSpc>
            </a:pPr>
            <a:r>
              <a:rPr lang="en-US" sz="1600" b="1" dirty="0" err="1">
                <a:solidFill>
                  <a:srgbClr val="FCB11B"/>
                </a:solidFill>
              </a:rPr>
              <a:t>RGET</a:t>
            </a:r>
            <a:r>
              <a:rPr lang="en-US" sz="1600" b="1" dirty="0">
                <a:solidFill>
                  <a:srgbClr val="FCB11B"/>
                </a:solidFill>
              </a:rPr>
              <a:t> should:</a:t>
            </a:r>
          </a:p>
          <a:p>
            <a:pPr marL="171450" indent="-171450">
              <a:lnSpc>
                <a:spcPct val="130000"/>
              </a:lnSpc>
              <a:buFont typeface="Arial" panose="020B0604020202020204" pitchFamily="34" charset="0"/>
              <a:buChar char="•"/>
            </a:pPr>
            <a:r>
              <a:rPr lang="en-US" sz="1200" dirty="0">
                <a:solidFill>
                  <a:srgbClr val="15477B"/>
                </a:solidFill>
              </a:rPr>
              <a:t>Make it a priority to attend the meetings;</a:t>
            </a:r>
          </a:p>
          <a:p>
            <a:pPr marL="171450" indent="-171450">
              <a:lnSpc>
                <a:spcPct val="130000"/>
              </a:lnSpc>
              <a:buFont typeface="Arial" panose="020B0604020202020204" pitchFamily="34" charset="0"/>
              <a:buChar char="•"/>
            </a:pPr>
            <a:r>
              <a:rPr lang="en-US" sz="1200" dirty="0">
                <a:solidFill>
                  <a:srgbClr val="15477B"/>
                </a:solidFill>
              </a:rPr>
              <a:t>Meet semi-annually to guide the further implementation of the geospatial program;</a:t>
            </a:r>
          </a:p>
          <a:p>
            <a:pPr marL="171450" indent="-171450">
              <a:lnSpc>
                <a:spcPct val="130000"/>
              </a:lnSpc>
              <a:buFont typeface="Arial" panose="020B0604020202020204" pitchFamily="34" charset="0"/>
              <a:buChar char="•"/>
            </a:pPr>
            <a:r>
              <a:rPr lang="en-US" sz="1200" dirty="0">
                <a:solidFill>
                  <a:srgbClr val="15477B"/>
                </a:solidFill>
              </a:rPr>
              <a:t>Focus on the high-level direction of geospatial technology for the region;</a:t>
            </a:r>
          </a:p>
          <a:p>
            <a:pPr marL="171450" indent="-171450">
              <a:lnSpc>
                <a:spcPct val="130000"/>
              </a:lnSpc>
              <a:buFont typeface="Arial" panose="020B0604020202020204" pitchFamily="34" charset="0"/>
              <a:buChar char="•"/>
            </a:pPr>
            <a:r>
              <a:rPr lang="en-US" sz="1200" dirty="0">
                <a:solidFill>
                  <a:srgbClr val="15477B"/>
                </a:solidFill>
              </a:rPr>
              <a:t>Include the LCOG Geospatial Program Manager;</a:t>
            </a:r>
          </a:p>
          <a:p>
            <a:pPr marL="171450" indent="-171450">
              <a:lnSpc>
                <a:spcPct val="130000"/>
              </a:lnSpc>
              <a:buFont typeface="Arial" panose="020B0604020202020204" pitchFamily="34" charset="0"/>
              <a:buChar char="•"/>
            </a:pPr>
            <a:r>
              <a:rPr lang="en-US" sz="1200" dirty="0">
                <a:solidFill>
                  <a:srgbClr val="15477B"/>
                </a:solidFill>
              </a:rPr>
              <a:t>Be comprised of high-level executives from the Partner organizations;</a:t>
            </a:r>
          </a:p>
          <a:p>
            <a:pPr marL="171450" indent="-171450">
              <a:lnSpc>
                <a:spcPct val="130000"/>
              </a:lnSpc>
              <a:buFont typeface="Arial" panose="020B0604020202020204" pitchFamily="34" charset="0"/>
              <a:buChar char="•"/>
            </a:pPr>
            <a:r>
              <a:rPr lang="en-US" sz="1200" dirty="0">
                <a:solidFill>
                  <a:srgbClr val="15477B"/>
                </a:solidFill>
              </a:rPr>
              <a:t>Receive formal presentations from the LCOG Geospatial Team and key organizational GIS Coordinators as to the direction and needs in regard to the regional geospatial effort;</a:t>
            </a:r>
          </a:p>
          <a:p>
            <a:pPr marL="171450" indent="-171450">
              <a:lnSpc>
                <a:spcPct val="130000"/>
              </a:lnSpc>
              <a:buFont typeface="Arial" panose="020B0604020202020204" pitchFamily="34" charset="0"/>
              <a:buChar char="•"/>
            </a:pPr>
            <a:r>
              <a:rPr lang="en-US" sz="1200" dirty="0">
                <a:solidFill>
                  <a:srgbClr val="15477B"/>
                </a:solidFill>
              </a:rPr>
              <a:t>Participate in an annual workshop for regional executives focused on an overview of services provided through the CPA with a focus on return-on-investment;</a:t>
            </a:r>
          </a:p>
          <a:p>
            <a:pPr marL="171450" indent="-171450">
              <a:lnSpc>
                <a:spcPct val="130000"/>
              </a:lnSpc>
              <a:buFont typeface="Arial" panose="020B0604020202020204" pitchFamily="34" charset="0"/>
              <a:buChar char="•"/>
            </a:pPr>
            <a:r>
              <a:rPr lang="en-US" sz="1200" dirty="0">
                <a:solidFill>
                  <a:srgbClr val="15477B"/>
                </a:solidFill>
              </a:rPr>
              <a:t>Decide priorities founded on available funding and overall needs of the region based on the needs identified from the regional GIS Coordinator’s Group;</a:t>
            </a:r>
          </a:p>
          <a:p>
            <a:pPr marL="171450" indent="-171450">
              <a:lnSpc>
                <a:spcPct val="130000"/>
              </a:lnSpc>
              <a:buFont typeface="Arial" panose="020B0604020202020204" pitchFamily="34" charset="0"/>
              <a:buChar char="•"/>
            </a:pPr>
            <a:r>
              <a:rPr lang="en-US" sz="1200" dirty="0">
                <a:solidFill>
                  <a:srgbClr val="15477B"/>
                </a:solidFill>
              </a:rPr>
              <a:t>Receive an annual alignment report focused on how the geospatial effort is assisting in meeting the published goals and objectives of their organization;</a:t>
            </a:r>
          </a:p>
          <a:p>
            <a:pPr marL="171450" indent="-171450">
              <a:lnSpc>
                <a:spcPct val="130000"/>
              </a:lnSpc>
              <a:buFont typeface="Arial" panose="020B0604020202020204" pitchFamily="34" charset="0"/>
              <a:buChar char="•"/>
            </a:pPr>
            <a:r>
              <a:rPr lang="en-US" sz="1200" dirty="0">
                <a:solidFill>
                  <a:srgbClr val="15477B"/>
                </a:solidFill>
              </a:rPr>
              <a:t>Give executive insight into the needs of their organization in regard to geospatial technology;</a:t>
            </a:r>
          </a:p>
          <a:p>
            <a:pPr marL="171450" indent="-171450">
              <a:lnSpc>
                <a:spcPct val="130000"/>
              </a:lnSpc>
              <a:buFont typeface="Arial" panose="020B0604020202020204" pitchFamily="34" charset="0"/>
              <a:buChar char="•"/>
            </a:pPr>
            <a:r>
              <a:rPr lang="en-US" sz="1200" dirty="0">
                <a:solidFill>
                  <a:srgbClr val="15477B"/>
                </a:solidFill>
              </a:rPr>
              <a:t>Approve the annual work plan;</a:t>
            </a:r>
          </a:p>
          <a:p>
            <a:pPr marL="171450" indent="-171450">
              <a:lnSpc>
                <a:spcPct val="130000"/>
              </a:lnSpc>
              <a:buFont typeface="Arial" panose="020B0604020202020204" pitchFamily="34" charset="0"/>
              <a:buChar char="•"/>
            </a:pPr>
            <a:r>
              <a:rPr lang="en-US" sz="1200" dirty="0">
                <a:solidFill>
                  <a:srgbClr val="15477B"/>
                </a:solidFill>
              </a:rPr>
              <a:t>Nurture the regional geospatial effort within their organizations.</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12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2" presetClass="entr" presetSubtype="4" decel="5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ppt_x</p:attrName>
                                        </p:attrNameLst>
                                      </p:cBhvr>
                                      <p:tavLst>
                                        <p:tav tm="0">
                                          <p:val>
                                            <p:strVal val="#ppt_x"/>
                                          </p:val>
                                        </p:tav>
                                        <p:tav tm="100000">
                                          <p:val>
                                            <p:strVal val="#ppt_x"/>
                                          </p:val>
                                        </p:tav>
                                      </p:tavLst>
                                    </p:anim>
                                    <p:anim calcmode="lin" valueType="num">
                                      <p:cBhvr>
                                        <p:cTn id="20"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751660" cy="4070565"/>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marL="342900" indent="-342900">
              <a:lnSpc>
                <a:spcPct val="200000"/>
              </a:lnSpc>
              <a:buFont typeface="+mj-lt"/>
              <a:buAutoNum type="arabicPeriod"/>
            </a:pPr>
            <a:r>
              <a:rPr lang="en-US" sz="1600" dirty="0">
                <a:solidFill>
                  <a:schemeClr val="tx1">
                    <a:alpha val="70000"/>
                  </a:schemeClr>
                </a:solidFill>
              </a:rPr>
              <a:t>Governance (June 20 – July 20)</a:t>
            </a:r>
          </a:p>
          <a:p>
            <a:pPr marL="342900" indent="-342900">
              <a:lnSpc>
                <a:spcPct val="200000"/>
              </a:lnSpc>
              <a:buFont typeface="+mj-lt"/>
              <a:buAutoNum type="arabicPeriod"/>
            </a:pPr>
            <a:r>
              <a:rPr lang="en-US" sz="1600" dirty="0">
                <a:solidFill>
                  <a:schemeClr val="tx1">
                    <a:alpha val="70000"/>
                  </a:schemeClr>
                </a:solidFill>
              </a:rPr>
              <a:t>Participation, Training, and Education (July 20 – August 20)</a:t>
            </a:r>
          </a:p>
          <a:p>
            <a:pPr marL="342900" indent="-342900">
              <a:lnSpc>
                <a:spcPct val="200000"/>
              </a:lnSpc>
              <a:buFont typeface="+mj-lt"/>
              <a:buAutoNum type="arabicPeriod"/>
            </a:pPr>
            <a:r>
              <a:rPr lang="en-US" sz="1600" dirty="0">
                <a:solidFill>
                  <a:schemeClr val="tx1">
                    <a:alpha val="70000"/>
                  </a:schemeClr>
                </a:solidFill>
              </a:rPr>
              <a:t>Funding Model (August </a:t>
            </a:r>
            <a:r>
              <a:rPr lang="en-US" sz="1600">
                <a:solidFill>
                  <a:schemeClr val="tx1">
                    <a:alpha val="70000"/>
                  </a:schemeClr>
                </a:solidFill>
              </a:rPr>
              <a:t>20 – September 20)</a:t>
            </a:r>
            <a:endParaRPr lang="en-US" sz="1600" dirty="0">
              <a:solidFill>
                <a:schemeClr val="tx1">
                  <a:alpha val="70000"/>
                </a:schemeClr>
              </a:solidFill>
            </a:endParaRPr>
          </a:p>
          <a:p>
            <a:pPr>
              <a:lnSpc>
                <a:spcPct val="200000"/>
              </a:lnSpc>
            </a:pPr>
            <a:endParaRPr lang="en-US" sz="1600" dirty="0">
              <a:solidFill>
                <a:schemeClr val="tx1">
                  <a:alpha val="70000"/>
                </a:schemeClr>
              </a:solidFill>
            </a:endParaRP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1173474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242929" cy="974974"/>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GOVERNANCE</a:t>
            </a:r>
          </a:p>
          <a:p>
            <a:pPr>
              <a:lnSpc>
                <a:spcPct val="130000"/>
              </a:lnSpc>
              <a:spcBef>
                <a:spcPts val="825"/>
              </a:spcBef>
            </a:pPr>
            <a:r>
              <a:rPr lang="en-US" sz="1400" dirty="0">
                <a:solidFill>
                  <a:srgbClr val="5A757B"/>
                </a:solidFill>
              </a:rPr>
              <a:t>This agreement calls for the establishment of a Regional Geospatial Executive Team, hereinafter "</a:t>
            </a:r>
            <a:r>
              <a:rPr lang="en-US" sz="1400" dirty="0" err="1">
                <a:solidFill>
                  <a:srgbClr val="5A757B"/>
                </a:solidFill>
              </a:rPr>
              <a:t>RGET</a:t>
            </a:r>
            <a:r>
              <a:rPr lang="en-US" sz="1400" dirty="0">
                <a:solidFill>
                  <a:srgbClr val="5A757B"/>
                </a:solidFill>
              </a:rPr>
              <a:t>". </a:t>
            </a:r>
          </a:p>
        </p:txBody>
      </p:sp>
      <p:sp>
        <p:nvSpPr>
          <p:cNvPr id="10" name="TextBox 9"/>
          <p:cNvSpPr txBox="1"/>
          <p:nvPr/>
        </p:nvSpPr>
        <p:spPr>
          <a:xfrm>
            <a:off x="644095" y="2375049"/>
            <a:ext cx="6533113" cy="2928329"/>
          </a:xfrm>
          <a:prstGeom prst="rect">
            <a:avLst/>
          </a:prstGeom>
          <a:noFill/>
        </p:spPr>
        <p:txBody>
          <a:bodyPr wrap="square" lIns="0" tIns="29700" rIns="178200" bIns="29700" rtlCol="0">
            <a:spAutoFit/>
          </a:bodyPr>
          <a:lstStyle/>
          <a:p>
            <a:pPr>
              <a:lnSpc>
                <a:spcPct val="130000"/>
              </a:lnSpc>
            </a:pPr>
            <a:r>
              <a:rPr lang="en-US" sz="1600" b="1" dirty="0" err="1">
                <a:solidFill>
                  <a:srgbClr val="FCB11B"/>
                </a:solidFill>
              </a:rPr>
              <a:t>RGET</a:t>
            </a:r>
            <a:r>
              <a:rPr lang="en-US" sz="1600" b="1" dirty="0">
                <a:solidFill>
                  <a:srgbClr val="FCB11B"/>
                </a:solidFill>
              </a:rPr>
              <a:t> should NOT:</a:t>
            </a:r>
          </a:p>
          <a:p>
            <a:pPr marL="171450" indent="-171450">
              <a:lnSpc>
                <a:spcPct val="130000"/>
              </a:lnSpc>
              <a:spcBef>
                <a:spcPts val="1200"/>
              </a:spcBef>
              <a:buFont typeface="Arial" panose="020B0604020202020204" pitchFamily="34" charset="0"/>
              <a:buChar char="•"/>
            </a:pPr>
            <a:r>
              <a:rPr lang="en-US" sz="1400" dirty="0">
                <a:solidFill>
                  <a:srgbClr val="15477B"/>
                </a:solidFill>
              </a:rPr>
              <a:t>Meet at a frequency that is burdensome and unproductive;</a:t>
            </a:r>
          </a:p>
          <a:p>
            <a:pPr marL="171450" indent="-171450">
              <a:lnSpc>
                <a:spcPct val="130000"/>
              </a:lnSpc>
              <a:spcBef>
                <a:spcPts val="1200"/>
              </a:spcBef>
              <a:buFont typeface="Arial" panose="020B0604020202020204" pitchFamily="34" charset="0"/>
              <a:buChar char="•"/>
            </a:pPr>
            <a:r>
              <a:rPr lang="en-US" sz="1400" dirty="0">
                <a:solidFill>
                  <a:srgbClr val="15477B"/>
                </a:solidFill>
              </a:rPr>
              <a:t>Discuss the nuances of the geospatial program such as specific hardware, software or the like;</a:t>
            </a:r>
          </a:p>
          <a:p>
            <a:pPr marL="171450" indent="-171450">
              <a:lnSpc>
                <a:spcPct val="130000"/>
              </a:lnSpc>
              <a:spcBef>
                <a:spcPts val="1200"/>
              </a:spcBef>
              <a:buFont typeface="Arial" panose="020B0604020202020204" pitchFamily="34" charset="0"/>
              <a:buChar char="•"/>
            </a:pPr>
            <a:r>
              <a:rPr lang="en-US" sz="1400" dirty="0">
                <a:solidFill>
                  <a:srgbClr val="15477B"/>
                </a:solidFill>
              </a:rPr>
              <a:t>Be turned over to non-executive level staff, which would defeat the purpose of </a:t>
            </a:r>
            <a:r>
              <a:rPr lang="en-US" sz="1400" dirty="0" err="1">
                <a:solidFill>
                  <a:srgbClr val="15477B"/>
                </a:solidFill>
              </a:rPr>
              <a:t>RGET</a:t>
            </a:r>
            <a:r>
              <a:rPr lang="en-US" sz="1400" dirty="0">
                <a:solidFill>
                  <a:srgbClr val="15477B"/>
                </a:solidFill>
              </a:rPr>
              <a:t>;</a:t>
            </a:r>
          </a:p>
          <a:p>
            <a:pPr marL="171450" indent="-171450">
              <a:lnSpc>
                <a:spcPct val="130000"/>
              </a:lnSpc>
              <a:spcBef>
                <a:spcPts val="1200"/>
              </a:spcBef>
              <a:buFont typeface="Arial" panose="020B0604020202020204" pitchFamily="34" charset="0"/>
              <a:buChar char="•"/>
            </a:pPr>
            <a:r>
              <a:rPr lang="en-US" sz="1400" dirty="0">
                <a:solidFill>
                  <a:srgbClr val="15477B"/>
                </a:solidFill>
              </a:rPr>
              <a:t>Become a venue for advancing the individual goals of an organization over the overall goals of the region-wide needs.</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81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2" presetClass="entr" presetSubtype="4" decel="5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ppt_x</p:attrName>
                                        </p:attrNameLst>
                                      </p:cBhvr>
                                      <p:tavLst>
                                        <p:tav tm="0">
                                          <p:val>
                                            <p:strVal val="#ppt_x"/>
                                          </p:val>
                                        </p:tav>
                                        <p:tav tm="100000">
                                          <p:val>
                                            <p:strVal val="#ppt_x"/>
                                          </p:val>
                                        </p:tav>
                                      </p:tavLst>
                                    </p:anim>
                                    <p:anim calcmode="lin" valueType="num">
                                      <p:cBhvr>
                                        <p:cTn id="20"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242929" cy="974974"/>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MEMBERSHIP OF THE </a:t>
            </a:r>
            <a:r>
              <a:rPr lang="en-US" sz="1400" b="1" dirty="0" err="1">
                <a:solidFill>
                  <a:srgbClr val="5A757B"/>
                </a:solidFill>
              </a:rPr>
              <a:t>RGET</a:t>
            </a:r>
            <a:endParaRPr lang="en-US" sz="1400" b="1" dirty="0">
              <a:solidFill>
                <a:srgbClr val="5A757B"/>
              </a:solidFill>
            </a:endParaRPr>
          </a:p>
          <a:p>
            <a:pPr>
              <a:lnSpc>
                <a:spcPct val="130000"/>
              </a:lnSpc>
              <a:spcBef>
                <a:spcPts val="825"/>
              </a:spcBef>
            </a:pPr>
            <a:r>
              <a:rPr lang="en-US" sz="1400" dirty="0">
                <a:solidFill>
                  <a:srgbClr val="5A757B"/>
                </a:solidFill>
              </a:rPr>
              <a:t>Chief Executive Officers of the City of Eugene, the City of Springfield, Lane County, </a:t>
            </a:r>
            <a:r>
              <a:rPr lang="en-US" sz="1400" dirty="0" err="1">
                <a:solidFill>
                  <a:srgbClr val="5A757B"/>
                </a:solidFill>
              </a:rPr>
              <a:t>EWEB</a:t>
            </a:r>
            <a:r>
              <a:rPr lang="en-US" sz="1400" dirty="0">
                <a:solidFill>
                  <a:srgbClr val="5A757B"/>
                </a:solidFill>
              </a:rPr>
              <a:t>, and LCOG.</a:t>
            </a:r>
          </a:p>
        </p:txBody>
      </p:sp>
      <p:sp>
        <p:nvSpPr>
          <p:cNvPr id="10" name="TextBox 9"/>
          <p:cNvSpPr txBox="1"/>
          <p:nvPr/>
        </p:nvSpPr>
        <p:spPr>
          <a:xfrm>
            <a:off x="644096" y="2375049"/>
            <a:ext cx="6196166" cy="3727651"/>
          </a:xfrm>
          <a:prstGeom prst="rect">
            <a:avLst/>
          </a:prstGeom>
          <a:noFill/>
        </p:spPr>
        <p:txBody>
          <a:bodyPr wrap="square" lIns="0" tIns="29700" rIns="178200" bIns="29700" rtlCol="0">
            <a:spAutoFit/>
          </a:bodyPr>
          <a:lstStyle/>
          <a:p>
            <a:pPr>
              <a:lnSpc>
                <a:spcPct val="130000"/>
              </a:lnSpc>
            </a:pPr>
            <a:r>
              <a:rPr lang="en-US" sz="1600" b="1" dirty="0" err="1">
                <a:solidFill>
                  <a:srgbClr val="FCB11B"/>
                </a:solidFill>
              </a:rPr>
              <a:t>RGET</a:t>
            </a:r>
            <a:r>
              <a:rPr lang="en-US" sz="1600" b="1" dirty="0">
                <a:solidFill>
                  <a:srgbClr val="FCB11B"/>
                </a:solidFill>
              </a:rPr>
              <a:t> OFFICERS</a:t>
            </a:r>
          </a:p>
          <a:p>
            <a:pPr>
              <a:lnSpc>
                <a:spcPct val="130000"/>
              </a:lnSpc>
            </a:pPr>
            <a:r>
              <a:rPr lang="en-US" sz="1600" dirty="0">
                <a:solidFill>
                  <a:srgbClr val="15477B"/>
                </a:solidFill>
              </a:rPr>
              <a:t>There shall be a Chair and a Vice-Chair of the </a:t>
            </a:r>
            <a:r>
              <a:rPr lang="en-US" sz="1600" dirty="0" err="1">
                <a:solidFill>
                  <a:srgbClr val="15477B"/>
                </a:solidFill>
              </a:rPr>
              <a:t>RGET</a:t>
            </a:r>
            <a:r>
              <a:rPr lang="en-US" sz="1600" dirty="0">
                <a:solidFill>
                  <a:srgbClr val="15477B"/>
                </a:solidFill>
              </a:rPr>
              <a:t>. The Chair and the Vice Chair shall rotate annually beginning in July of each year using the following rotation list:</a:t>
            </a:r>
          </a:p>
          <a:p>
            <a:pPr marL="285750" indent="-285750">
              <a:lnSpc>
                <a:spcPct val="200000"/>
              </a:lnSpc>
              <a:buFont typeface="Arial" panose="020B0604020202020204" pitchFamily="34" charset="0"/>
              <a:buChar char="•"/>
            </a:pPr>
            <a:r>
              <a:rPr lang="en-US" sz="1600" dirty="0">
                <a:solidFill>
                  <a:srgbClr val="15477B"/>
                </a:solidFill>
              </a:rPr>
              <a:t>Eugene Water &amp; Electric Board;</a:t>
            </a:r>
          </a:p>
          <a:p>
            <a:pPr marL="285750" indent="-285750">
              <a:lnSpc>
                <a:spcPct val="200000"/>
              </a:lnSpc>
              <a:buFont typeface="Arial" panose="020B0604020202020204" pitchFamily="34" charset="0"/>
              <a:buChar char="•"/>
            </a:pPr>
            <a:r>
              <a:rPr lang="en-US" sz="1600" dirty="0">
                <a:solidFill>
                  <a:srgbClr val="15477B"/>
                </a:solidFill>
              </a:rPr>
              <a:t>City of Springfield;</a:t>
            </a:r>
          </a:p>
          <a:p>
            <a:pPr marL="285750" indent="-285750">
              <a:lnSpc>
                <a:spcPct val="200000"/>
              </a:lnSpc>
              <a:buFont typeface="Arial" panose="020B0604020202020204" pitchFamily="34" charset="0"/>
              <a:buChar char="•"/>
            </a:pPr>
            <a:r>
              <a:rPr lang="en-US" sz="1600" dirty="0">
                <a:solidFill>
                  <a:srgbClr val="15477B"/>
                </a:solidFill>
              </a:rPr>
              <a:t>Lane County;</a:t>
            </a:r>
          </a:p>
          <a:p>
            <a:pPr marL="285750" indent="-285750">
              <a:lnSpc>
                <a:spcPct val="200000"/>
              </a:lnSpc>
              <a:buFont typeface="Arial" panose="020B0604020202020204" pitchFamily="34" charset="0"/>
              <a:buChar char="•"/>
            </a:pPr>
            <a:r>
              <a:rPr lang="en-US" sz="1600" dirty="0">
                <a:solidFill>
                  <a:srgbClr val="15477B"/>
                </a:solidFill>
              </a:rPr>
              <a:t>Lane Council of Governments;</a:t>
            </a:r>
          </a:p>
          <a:p>
            <a:pPr marL="285750" indent="-285750">
              <a:lnSpc>
                <a:spcPct val="200000"/>
              </a:lnSpc>
              <a:buFont typeface="Arial" panose="020B0604020202020204" pitchFamily="34" charset="0"/>
              <a:buChar char="•"/>
            </a:pPr>
            <a:r>
              <a:rPr lang="en-US" sz="1600" dirty="0">
                <a:solidFill>
                  <a:srgbClr val="15477B"/>
                </a:solidFill>
              </a:rPr>
              <a:t>City of Eugene.</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77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2" presetClass="entr" presetSubtype="4" decel="5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4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ppt_x</p:attrName>
                                        </p:attrNameLst>
                                      </p:cBhvr>
                                      <p:tavLst>
                                        <p:tav tm="0">
                                          <p:val>
                                            <p:strVal val="#ppt_x"/>
                                          </p:val>
                                        </p:tav>
                                        <p:tav tm="100000">
                                          <p:val>
                                            <p:strVal val="#ppt_x"/>
                                          </p:val>
                                        </p:tav>
                                      </p:tavLst>
                                    </p:anim>
                                    <p:anim calcmode="lin" valueType="num">
                                      <p:cBhvr>
                                        <p:cTn id="20"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0" name="TextBox 9"/>
          <p:cNvSpPr txBox="1"/>
          <p:nvPr/>
        </p:nvSpPr>
        <p:spPr>
          <a:xfrm>
            <a:off x="557714" y="2353716"/>
            <a:ext cx="6196166" cy="2268790"/>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REGIONAL GIS COORDINATOR’S TEAM</a:t>
            </a:r>
          </a:p>
          <a:p>
            <a:pPr>
              <a:lnSpc>
                <a:spcPct val="130000"/>
              </a:lnSpc>
            </a:pPr>
            <a:r>
              <a:rPr lang="en-US" sz="1600" dirty="0">
                <a:solidFill>
                  <a:srgbClr val="15477B"/>
                </a:solidFill>
              </a:rPr>
              <a:t>Coordinate the implementation of </a:t>
            </a:r>
            <a:r>
              <a:rPr lang="en-US" sz="1600" dirty="0" err="1">
                <a:solidFill>
                  <a:srgbClr val="15477B"/>
                </a:solidFill>
              </a:rPr>
              <a:t>RGET</a:t>
            </a:r>
            <a:r>
              <a:rPr lang="en-US" sz="1600" dirty="0">
                <a:solidFill>
                  <a:srgbClr val="15477B"/>
                </a:solidFill>
              </a:rPr>
              <a:t> directed policies and work plans, coordinate regional planning and sharing of geospatial data and expertise, and collectively give expert advice in regard to the Regional Geospatial Cooperative Partnership. </a:t>
            </a:r>
          </a:p>
          <a:p>
            <a:pPr>
              <a:lnSpc>
                <a:spcPct val="130000"/>
              </a:lnSpc>
            </a:pPr>
            <a:endParaRPr lang="en-US" sz="1600" dirty="0">
              <a:solidFill>
                <a:srgbClr val="15477B"/>
              </a:solidFill>
            </a:endParaRP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012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14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4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anim calcmode="lin" valueType="num">
                                      <p:cBhvr>
                                        <p:cTn id="16" dur="2000" fill="hold"/>
                                        <p:tgtEl>
                                          <p:spTgt spid="15"/>
                                        </p:tgtEl>
                                        <p:attrNameLst>
                                          <p:attrName>ppt_x</p:attrName>
                                        </p:attrNameLst>
                                      </p:cBhvr>
                                      <p:tavLst>
                                        <p:tav tm="0">
                                          <p:val>
                                            <p:strVal val="#ppt_x"/>
                                          </p:val>
                                        </p:tav>
                                        <p:tav tm="100000">
                                          <p:val>
                                            <p:strVal val="#ppt_x"/>
                                          </p:val>
                                        </p:tav>
                                      </p:tavLst>
                                    </p:anim>
                                    <p:anim calcmode="lin" valueType="num">
                                      <p:cBhvr>
                                        <p:cTn id="17"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0" name="TextBox 9"/>
          <p:cNvSpPr txBox="1"/>
          <p:nvPr/>
        </p:nvSpPr>
        <p:spPr>
          <a:xfrm>
            <a:off x="557714" y="2353716"/>
            <a:ext cx="6196166" cy="4749469"/>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REGIONAL GIS COORDINATOR’S TEAM SHOULD:</a:t>
            </a:r>
          </a:p>
          <a:p>
            <a:pPr marL="285750" indent="-285750">
              <a:lnSpc>
                <a:spcPct val="130000"/>
              </a:lnSpc>
              <a:buFont typeface="Arial" panose="020B0604020202020204" pitchFamily="34" charset="0"/>
              <a:buChar char="•"/>
            </a:pPr>
            <a:r>
              <a:rPr lang="en-US" sz="1200" dirty="0">
                <a:solidFill>
                  <a:srgbClr val="15477B"/>
                </a:solidFill>
              </a:rPr>
              <a:t>Meet quarterly at a minimum;</a:t>
            </a:r>
          </a:p>
          <a:p>
            <a:pPr marL="285750" indent="-285750">
              <a:lnSpc>
                <a:spcPct val="130000"/>
              </a:lnSpc>
              <a:buFont typeface="Arial" panose="020B0604020202020204" pitchFamily="34" charset="0"/>
              <a:buChar char="•"/>
            </a:pPr>
            <a:r>
              <a:rPr lang="en-US" sz="1200" dirty="0">
                <a:solidFill>
                  <a:srgbClr val="15477B"/>
                </a:solidFill>
              </a:rPr>
              <a:t>Advise the LCOG Program Manager of the regional needs of their organization;</a:t>
            </a:r>
          </a:p>
          <a:p>
            <a:pPr marL="285750" indent="-285750">
              <a:lnSpc>
                <a:spcPct val="130000"/>
              </a:lnSpc>
              <a:buFont typeface="Arial" panose="020B0604020202020204" pitchFamily="34" charset="0"/>
              <a:buChar char="•"/>
            </a:pPr>
            <a:r>
              <a:rPr lang="en-US" sz="1200" dirty="0">
                <a:solidFill>
                  <a:srgbClr val="15477B"/>
                </a:solidFill>
              </a:rPr>
              <a:t>Maintain a regional strategy document identifying the goals of the regional geospatial effort;</a:t>
            </a:r>
          </a:p>
          <a:p>
            <a:pPr marL="285750" indent="-285750">
              <a:lnSpc>
                <a:spcPct val="130000"/>
              </a:lnSpc>
              <a:buFont typeface="Arial" panose="020B0604020202020204" pitchFamily="34" charset="0"/>
              <a:buChar char="•"/>
            </a:pPr>
            <a:r>
              <a:rPr lang="en-US" sz="1200" dirty="0">
                <a:solidFill>
                  <a:srgbClr val="15477B"/>
                </a:solidFill>
              </a:rPr>
              <a:t>Consider how best to leverage geospatial technology for the betterment of the region;</a:t>
            </a:r>
          </a:p>
          <a:p>
            <a:pPr marL="285750" indent="-285750">
              <a:lnSpc>
                <a:spcPct val="130000"/>
              </a:lnSpc>
              <a:buFont typeface="Arial" panose="020B0604020202020204" pitchFamily="34" charset="0"/>
              <a:buChar char="•"/>
            </a:pPr>
            <a:r>
              <a:rPr lang="en-US" sz="1200" dirty="0">
                <a:solidFill>
                  <a:srgbClr val="15477B"/>
                </a:solidFill>
              </a:rPr>
              <a:t>Contribute to the development and review of the annual work plan;</a:t>
            </a:r>
          </a:p>
          <a:p>
            <a:pPr marL="285750" indent="-285750">
              <a:lnSpc>
                <a:spcPct val="130000"/>
              </a:lnSpc>
              <a:buFont typeface="Arial" panose="020B0604020202020204" pitchFamily="34" charset="0"/>
              <a:buChar char="•"/>
            </a:pPr>
            <a:r>
              <a:rPr lang="en-US" sz="1200" dirty="0">
                <a:solidFill>
                  <a:srgbClr val="15477B"/>
                </a:solidFill>
              </a:rPr>
              <a:t>Give their </a:t>
            </a:r>
            <a:r>
              <a:rPr lang="en-US" sz="1200" dirty="0" err="1">
                <a:solidFill>
                  <a:srgbClr val="15477B"/>
                </a:solidFill>
              </a:rPr>
              <a:t>RGET</a:t>
            </a:r>
            <a:r>
              <a:rPr lang="en-US" sz="1200" dirty="0">
                <a:solidFill>
                  <a:srgbClr val="15477B"/>
                </a:solidFill>
              </a:rPr>
              <a:t> member updates as appropriate;</a:t>
            </a:r>
          </a:p>
          <a:p>
            <a:pPr marL="285750" indent="-285750">
              <a:lnSpc>
                <a:spcPct val="130000"/>
              </a:lnSpc>
              <a:buFont typeface="Arial" panose="020B0604020202020204" pitchFamily="34" charset="0"/>
              <a:buChar char="•"/>
            </a:pPr>
            <a:r>
              <a:rPr lang="en-US" sz="1200" dirty="0">
                <a:solidFill>
                  <a:srgbClr val="15477B"/>
                </a:solidFill>
              </a:rPr>
              <a:t>Support the LCOG Program Manager with </a:t>
            </a:r>
            <a:r>
              <a:rPr lang="en-US" sz="1200" dirty="0" err="1">
                <a:solidFill>
                  <a:srgbClr val="15477B"/>
                </a:solidFill>
              </a:rPr>
              <a:t>RGET</a:t>
            </a:r>
            <a:r>
              <a:rPr lang="en-US" sz="1200" dirty="0">
                <a:solidFill>
                  <a:srgbClr val="15477B"/>
                </a:solidFill>
              </a:rPr>
              <a:t> presentations and reports as needed;</a:t>
            </a:r>
          </a:p>
          <a:p>
            <a:pPr marL="285750" indent="-285750">
              <a:lnSpc>
                <a:spcPct val="130000"/>
              </a:lnSpc>
              <a:buFont typeface="Arial" panose="020B0604020202020204" pitchFamily="34" charset="0"/>
              <a:buChar char="•"/>
            </a:pPr>
            <a:r>
              <a:rPr lang="en-US" sz="1200" dirty="0">
                <a:solidFill>
                  <a:srgbClr val="15477B"/>
                </a:solidFill>
              </a:rPr>
              <a:t>Incubate and promote regional geospatial innovation;</a:t>
            </a:r>
          </a:p>
          <a:p>
            <a:pPr marL="285750" indent="-285750">
              <a:lnSpc>
                <a:spcPct val="130000"/>
              </a:lnSpc>
              <a:buFont typeface="Arial" panose="020B0604020202020204" pitchFamily="34" charset="0"/>
              <a:buChar char="•"/>
            </a:pPr>
            <a:r>
              <a:rPr lang="en-US" sz="1200" dirty="0">
                <a:solidFill>
                  <a:srgbClr val="15477B"/>
                </a:solidFill>
              </a:rPr>
              <a:t>Socialize the regional effort within their own organization;</a:t>
            </a:r>
          </a:p>
          <a:p>
            <a:pPr marL="285750" indent="-285750">
              <a:lnSpc>
                <a:spcPct val="130000"/>
              </a:lnSpc>
              <a:buFont typeface="Arial" panose="020B0604020202020204" pitchFamily="34" charset="0"/>
              <a:buChar char="•"/>
            </a:pPr>
            <a:r>
              <a:rPr lang="en-US" sz="1200" dirty="0">
                <a:solidFill>
                  <a:srgbClr val="15477B"/>
                </a:solidFill>
              </a:rPr>
              <a:t>Utilize a regional help desk and any regional collaboration tools that are implemented;</a:t>
            </a:r>
          </a:p>
          <a:p>
            <a:pPr marL="285750" indent="-285750">
              <a:lnSpc>
                <a:spcPct val="130000"/>
              </a:lnSpc>
              <a:buFont typeface="Arial" panose="020B0604020202020204" pitchFamily="34" charset="0"/>
              <a:buChar char="•"/>
            </a:pPr>
            <a:r>
              <a:rPr lang="en-US" sz="1200" dirty="0">
                <a:solidFill>
                  <a:srgbClr val="15477B"/>
                </a:solidFill>
              </a:rPr>
              <a:t>Contribute appropriate data to the regional geospatial warehouse;</a:t>
            </a:r>
          </a:p>
          <a:p>
            <a:pPr marL="285750" indent="-285750">
              <a:lnSpc>
                <a:spcPct val="130000"/>
              </a:lnSpc>
              <a:buFont typeface="Arial" panose="020B0604020202020204" pitchFamily="34" charset="0"/>
              <a:buChar char="•"/>
            </a:pPr>
            <a:r>
              <a:rPr lang="en-US" sz="1200" dirty="0">
                <a:solidFill>
                  <a:srgbClr val="15477B"/>
                </a:solidFill>
              </a:rPr>
              <a:t>Lend technical expertise as merited for the regional geospatial effort.</a:t>
            </a:r>
          </a:p>
          <a:p>
            <a:pPr>
              <a:lnSpc>
                <a:spcPct val="130000"/>
              </a:lnSpc>
            </a:pPr>
            <a:endParaRPr lang="en-US" sz="1600" dirty="0">
              <a:solidFill>
                <a:srgbClr val="15477B"/>
              </a:solidFill>
            </a:endParaRP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95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14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44096" y="2107191"/>
            <a:ext cx="6196166" cy="4511840"/>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buFont typeface="Arial" panose="020B0604020202020204" pitchFamily="34" charset="0"/>
              <a:buChar char="•"/>
            </a:pPr>
            <a:r>
              <a:rPr lang="en-US" sz="1600" dirty="0">
                <a:solidFill>
                  <a:srgbClr val="15477B"/>
                </a:solidFill>
              </a:rPr>
              <a:t>The RGCP shall continue to have a designated coordinating entity to provide overall project coordination and management (LCOG);</a:t>
            </a:r>
          </a:p>
          <a:p>
            <a:pPr marL="285750" indent="-285750">
              <a:lnSpc>
                <a:spcPct val="130000"/>
              </a:lnSpc>
              <a:buFont typeface="Arial" panose="020B0604020202020204" pitchFamily="34" charset="0"/>
              <a:buChar char="•"/>
            </a:pPr>
            <a:r>
              <a:rPr lang="en-US" sz="1600" dirty="0">
                <a:solidFill>
                  <a:srgbClr val="15477B"/>
                </a:solidFill>
              </a:rPr>
              <a:t>A service catalog should be developed, published and maintained describing in a user-friendly manner the services provided as part of the CPA. </a:t>
            </a:r>
          </a:p>
          <a:p>
            <a:pPr marL="285750" indent="-285750">
              <a:lnSpc>
                <a:spcPct val="130000"/>
              </a:lnSpc>
              <a:buFont typeface="Arial" panose="020B0604020202020204" pitchFamily="34" charset="0"/>
              <a:buChar char="•"/>
            </a:pPr>
            <a:r>
              <a:rPr lang="en-US" sz="1600" dirty="0">
                <a:solidFill>
                  <a:srgbClr val="15477B"/>
                </a:solidFill>
              </a:rPr>
              <a:t>A ratified regional geospatial vision, goals, and objectives should be maintained and be included in the CPA;</a:t>
            </a:r>
          </a:p>
          <a:p>
            <a:pPr marL="285750" indent="-285750">
              <a:lnSpc>
                <a:spcPct val="130000"/>
              </a:lnSpc>
              <a:buFont typeface="Arial" panose="020B0604020202020204" pitchFamily="34" charset="0"/>
              <a:buChar char="•"/>
            </a:pPr>
            <a:r>
              <a:rPr lang="en-US" sz="1600" dirty="0">
                <a:solidFill>
                  <a:srgbClr val="15477B"/>
                </a:solidFill>
              </a:rPr>
              <a:t>Annual work plans should be created to identify the specific actions and goals for the year. </a:t>
            </a:r>
          </a:p>
          <a:p>
            <a:pPr marL="742915" lvl="1" indent="-285750">
              <a:lnSpc>
                <a:spcPct val="130000"/>
              </a:lnSpc>
              <a:buFont typeface="Arial" panose="020B0604020202020204" pitchFamily="34" charset="0"/>
              <a:buChar char="•"/>
            </a:pPr>
            <a:r>
              <a:rPr lang="en-US" sz="1600" dirty="0">
                <a:solidFill>
                  <a:srgbClr val="15477B"/>
                </a:solidFill>
              </a:rPr>
              <a:t>Include a breakdown of how the CPA funds are being spent.</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469E59F9-BE6C-45D6-A5E8-AA1D9313344D}"/>
              </a:ext>
            </a:extLst>
          </p:cNvPr>
          <p:cNvGrpSpPr/>
          <p:nvPr/>
        </p:nvGrpSpPr>
        <p:grpSpPr>
          <a:xfrm>
            <a:off x="116174" y="7419174"/>
            <a:ext cx="729233" cy="273334"/>
            <a:chOff x="-1313151" y="7023609"/>
            <a:chExt cx="729233" cy="273334"/>
          </a:xfrm>
        </p:grpSpPr>
        <p:sp>
          <p:nvSpPr>
            <p:cNvPr id="12" name="Rounded Rectangle 10">
              <a:extLst>
                <a:ext uri="{FF2B5EF4-FFF2-40B4-BE49-F238E27FC236}">
                  <a16:creationId xmlns:a16="http://schemas.microsoft.com/office/drawing/2014/main" id="{6493B7AF-7F0A-4081-B223-8432E33FDA8B}"/>
                </a:ext>
              </a:extLst>
            </p:cNvPr>
            <p:cNvSpPr/>
            <p:nvPr/>
          </p:nvSpPr>
          <p:spPr>
            <a:xfrm>
              <a:off x="-1313151" y="7071958"/>
              <a:ext cx="615567" cy="2249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9E27BBF-F8C9-47CB-B26D-759B2F119829}"/>
                </a:ext>
              </a:extLst>
            </p:cNvPr>
            <p:cNvSpPr txBox="1"/>
            <p:nvPr/>
          </p:nvSpPr>
          <p:spPr>
            <a:xfrm>
              <a:off x="-1281285" y="7023609"/>
              <a:ext cx="697367" cy="261857"/>
            </a:xfrm>
            <a:prstGeom prst="rect">
              <a:avLst/>
            </a:prstGeom>
            <a:noFill/>
          </p:spPr>
          <p:txBody>
            <a:bodyPr wrap="square" lIns="0" tIns="36000" rIns="216000" bIns="36000" rtlCol="0">
              <a:spAutoFit/>
            </a:bodyPr>
            <a:lstStyle/>
            <a:p>
              <a:pPr>
                <a:lnSpc>
                  <a:spcPct val="130000"/>
                </a:lnSpc>
                <a:spcBef>
                  <a:spcPts val="1000"/>
                </a:spcBef>
              </a:pPr>
              <a:r>
                <a:rPr lang="en-US" sz="1050" b="1" dirty="0">
                  <a:solidFill>
                    <a:schemeClr val="bg2"/>
                  </a:solidFill>
                </a:rPr>
                <a:t>  </a:t>
              </a:r>
              <a:r>
                <a:rPr lang="en-US" sz="1050" b="1" dirty="0">
                  <a:solidFill>
                    <a:srgbClr val="FFC000"/>
                  </a:solidFill>
                </a:rPr>
                <a:t> C   </a:t>
              </a:r>
              <a:r>
                <a:rPr lang="en-US" sz="1050" b="1" dirty="0">
                  <a:solidFill>
                    <a:schemeClr val="bg2"/>
                  </a:solidFill>
                </a:rPr>
                <a:t>J</a:t>
              </a:r>
            </a:p>
          </p:txBody>
        </p:sp>
      </p:grpSp>
    </p:spTree>
    <p:extLst>
      <p:ext uri="{BB962C8B-B14F-4D97-AF65-F5344CB8AC3E}">
        <p14:creationId xmlns:p14="http://schemas.microsoft.com/office/powerpoint/2010/main" val="32808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2" presetClass="entr" presetSubtype="4" decel="5000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4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ppt_x</p:attrName>
                                        </p:attrNameLst>
                                      </p:cBhvr>
                                      <p:tavLst>
                                        <p:tav tm="0">
                                          <p:val>
                                            <p:strVal val="#ppt_x"/>
                                          </p:val>
                                        </p:tav>
                                        <p:tav tm="100000">
                                          <p:val>
                                            <p:strVal val="#ppt_x"/>
                                          </p:val>
                                        </p:tav>
                                      </p:tavLst>
                                    </p:anim>
                                    <p:anim calcmode="lin" valueType="num">
                                      <p:cBhvr>
                                        <p:cTn id="20"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62327" y="2175024"/>
            <a:ext cx="6196166" cy="4509403"/>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buFont typeface="Arial" panose="020B0604020202020204" pitchFamily="34" charset="0"/>
              <a:buChar char="•"/>
            </a:pPr>
            <a:r>
              <a:rPr lang="en-US" sz="1600" dirty="0">
                <a:solidFill>
                  <a:srgbClr val="15477B"/>
                </a:solidFill>
              </a:rPr>
              <a:t>A quarterly financial update should be made available to all stakeholders denoting progress and any deviations from the original work plan;</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establish and fund subcommittees that focus on key areas of service delivery;</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be guided by a geospatial master plan which is adopted by the GIS Coordinators and ratified by the </a:t>
            </a:r>
            <a:r>
              <a:rPr lang="en-US" sz="1600" dirty="0" err="1">
                <a:solidFill>
                  <a:srgbClr val="15477B"/>
                </a:solidFill>
              </a:rPr>
              <a:t>RGET</a:t>
            </a:r>
            <a:r>
              <a:rPr lang="en-US" sz="1600" dirty="0">
                <a:solidFill>
                  <a:srgbClr val="15477B"/>
                </a:solidFill>
              </a:rPr>
              <a:t>. The plan should be updated annually.</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include funding for at least a 50% FTE to pursues grant and external funding. This should pay for itself and help offset costs for the program. The efficacy of this position should be evaluated annually.</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085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62327" y="2175024"/>
            <a:ext cx="6196166" cy="3231489"/>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buFont typeface="Arial" panose="020B0604020202020204" pitchFamily="34" charset="0"/>
              <a:buChar char="•"/>
            </a:pPr>
            <a:r>
              <a:rPr lang="en-US" sz="1600" dirty="0">
                <a:solidFill>
                  <a:srgbClr val="15477B"/>
                </a:solidFill>
              </a:rPr>
              <a:t>An annual Voice of the Customer Survey should be administered to </a:t>
            </a:r>
            <a:r>
              <a:rPr lang="en-US" sz="1600" b="1" dirty="0">
                <a:solidFill>
                  <a:srgbClr val="15477B"/>
                </a:solidFill>
              </a:rPr>
              <a:t>CPA</a:t>
            </a:r>
            <a:r>
              <a:rPr lang="en-US" sz="1600" dirty="0">
                <a:solidFill>
                  <a:srgbClr val="15477B"/>
                </a:solidFill>
              </a:rPr>
              <a:t> </a:t>
            </a:r>
            <a:r>
              <a:rPr lang="en-US" sz="1600" b="1" dirty="0">
                <a:solidFill>
                  <a:srgbClr val="15477B"/>
                </a:solidFill>
              </a:rPr>
              <a:t>participants</a:t>
            </a:r>
            <a:r>
              <a:rPr lang="en-US" sz="1600" dirty="0">
                <a:solidFill>
                  <a:srgbClr val="15477B"/>
                </a:solidFill>
              </a:rPr>
              <a:t> to gauge satisfaction and further identify priorities. </a:t>
            </a:r>
          </a:p>
          <a:p>
            <a:pPr marL="742915" lvl="1" indent="-285750">
              <a:lnSpc>
                <a:spcPct val="130000"/>
              </a:lnSpc>
              <a:buFont typeface="Arial" panose="020B0604020202020204" pitchFamily="34" charset="0"/>
              <a:buChar char="•"/>
            </a:pPr>
            <a:r>
              <a:rPr lang="en-US" sz="1600" dirty="0">
                <a:solidFill>
                  <a:srgbClr val="15477B"/>
                </a:solidFill>
              </a:rPr>
              <a:t>The survey results should be considered in the annual plan update and the annual work plan.</a:t>
            </a:r>
          </a:p>
          <a:p>
            <a:pPr marL="285750" indent="-285750">
              <a:lnSpc>
                <a:spcPct val="130000"/>
              </a:lnSpc>
              <a:buFont typeface="Arial" panose="020B0604020202020204" pitchFamily="34" charset="0"/>
              <a:buChar char="•"/>
            </a:pPr>
            <a:r>
              <a:rPr lang="en-US" sz="1600" dirty="0">
                <a:solidFill>
                  <a:srgbClr val="15477B"/>
                </a:solidFill>
              </a:rPr>
              <a:t>An annual Voice of the Customer Survey should be administered to all </a:t>
            </a:r>
            <a:r>
              <a:rPr lang="en-US" sz="1600" b="1" dirty="0">
                <a:solidFill>
                  <a:srgbClr val="15477B"/>
                </a:solidFill>
              </a:rPr>
              <a:t>RLID</a:t>
            </a:r>
            <a:r>
              <a:rPr lang="en-US" sz="1600" dirty="0">
                <a:solidFill>
                  <a:srgbClr val="15477B"/>
                </a:solidFill>
              </a:rPr>
              <a:t> </a:t>
            </a:r>
            <a:r>
              <a:rPr lang="en-US" sz="1600" b="1" dirty="0">
                <a:solidFill>
                  <a:srgbClr val="15477B"/>
                </a:solidFill>
              </a:rPr>
              <a:t>subscribers</a:t>
            </a:r>
            <a:r>
              <a:rPr lang="en-US" sz="1600" dirty="0">
                <a:solidFill>
                  <a:srgbClr val="15477B"/>
                </a:solidFill>
              </a:rPr>
              <a:t>. </a:t>
            </a:r>
          </a:p>
          <a:p>
            <a:pPr marL="742915" lvl="1" indent="-285750">
              <a:lnSpc>
                <a:spcPct val="130000"/>
              </a:lnSpc>
              <a:buFont typeface="Arial" panose="020B0604020202020204" pitchFamily="34" charset="0"/>
              <a:buChar char="•"/>
            </a:pPr>
            <a:r>
              <a:rPr lang="en-US" sz="1600" dirty="0">
                <a:solidFill>
                  <a:srgbClr val="15477B"/>
                </a:solidFill>
              </a:rPr>
              <a:t>The survey results should be considered in the annual plan update and the annual work plan.</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94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Regional Distribution Model</a:t>
            </a:r>
            <a:endParaRPr lang="en-US" dirty="0">
              <a:solidFill>
                <a:schemeClr val="accent1"/>
              </a:solidFill>
            </a:endParaRPr>
          </a:p>
        </p:txBody>
      </p:sp>
      <p:sp>
        <p:nvSpPr>
          <p:cNvPr id="13" name="TextBox 12"/>
          <p:cNvSpPr txBox="1"/>
          <p:nvPr/>
        </p:nvSpPr>
        <p:spPr>
          <a:xfrm>
            <a:off x="644095" y="1313047"/>
            <a:ext cx="5611191" cy="694897"/>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A_ SERVICE CATALOG</a:t>
            </a:r>
          </a:p>
          <a:p>
            <a:pPr>
              <a:lnSpc>
                <a:spcPct val="130000"/>
              </a:lnSpc>
              <a:spcBef>
                <a:spcPts val="825"/>
              </a:spcBef>
            </a:pPr>
            <a:r>
              <a:rPr lang="en-US" sz="1400" dirty="0">
                <a:solidFill>
                  <a:srgbClr val="5A757B"/>
                </a:solidFill>
              </a:rPr>
              <a:t>Core services that should be undertaken as part of this CPA:</a:t>
            </a:r>
          </a:p>
        </p:txBody>
      </p:sp>
      <p:sp>
        <p:nvSpPr>
          <p:cNvPr id="10" name="TextBox 9"/>
          <p:cNvSpPr txBox="1"/>
          <p:nvPr/>
        </p:nvSpPr>
        <p:spPr>
          <a:xfrm>
            <a:off x="662327" y="2175024"/>
            <a:ext cx="6196166" cy="5149579"/>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maintain and annually update key performance indicators (KPIs) to guide the regional geospatial program</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do an annual alignment study. This includes a review of each Partner agency’s high-level organizational goals and objectives and creates a report as to how the regional geospatial effort is helping achieve those goals.</a:t>
            </a:r>
          </a:p>
          <a:p>
            <a:pPr marL="285750" indent="-285750">
              <a:lnSpc>
                <a:spcPct val="130000"/>
              </a:lnSpc>
              <a:buFont typeface="Arial" panose="020B0604020202020204" pitchFamily="34" charset="0"/>
              <a:buChar char="•"/>
            </a:pPr>
            <a:r>
              <a:rPr lang="en-US" sz="1600" dirty="0">
                <a:solidFill>
                  <a:srgbClr val="15477B"/>
                </a:solidFill>
              </a:rPr>
              <a:t>The </a:t>
            </a:r>
            <a:r>
              <a:rPr lang="en-US" sz="1600" dirty="0" err="1">
                <a:solidFill>
                  <a:srgbClr val="15477B"/>
                </a:solidFill>
              </a:rPr>
              <a:t>RGCP</a:t>
            </a:r>
            <a:r>
              <a:rPr lang="en-US" sz="1600" dirty="0">
                <a:solidFill>
                  <a:srgbClr val="15477B"/>
                </a:solidFill>
              </a:rPr>
              <a:t> should include an Emergency Operations Center component. The </a:t>
            </a:r>
            <a:r>
              <a:rPr lang="en-US" sz="1600" dirty="0" err="1">
                <a:solidFill>
                  <a:srgbClr val="15477B"/>
                </a:solidFill>
              </a:rPr>
              <a:t>RGCP</a:t>
            </a:r>
            <a:r>
              <a:rPr lang="en-US" sz="1600" dirty="0">
                <a:solidFill>
                  <a:srgbClr val="15477B"/>
                </a:solidFill>
              </a:rPr>
              <a:t> team should assist with a region EOC coordination to ensure that the region has a common platform and the optimal geospatial tools.</a:t>
            </a:r>
          </a:p>
          <a:p>
            <a:pPr marL="285750" indent="-285750">
              <a:lnSpc>
                <a:spcPct val="130000"/>
              </a:lnSpc>
              <a:buFont typeface="Arial" panose="020B0604020202020204" pitchFamily="34" charset="0"/>
              <a:buChar char="•"/>
            </a:pPr>
            <a:r>
              <a:rPr lang="en-US" sz="1600" dirty="0">
                <a:solidFill>
                  <a:srgbClr val="15477B"/>
                </a:solidFill>
              </a:rPr>
              <a:t>LCOG should oversee the coordination of the acquisition of aerial photography, LiDAR and any the development of derivative products for the region.</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5" name="Picture 14">
            <a:extLst>
              <a:ext uri="{FF2B5EF4-FFF2-40B4-BE49-F238E27FC236}">
                <a16:creationId xmlns:a16="http://schemas.microsoft.com/office/drawing/2014/main" id="{BA391FDA-E079-4C7B-94B7-7082ACA5906E}"/>
              </a:ext>
            </a:extLst>
          </p:cNvPr>
          <p:cNvPicPr>
            <a:picLocks noChangeAspect="1"/>
          </p:cNvPicPr>
          <p:nvPr/>
        </p:nvPicPr>
        <p:blipFill>
          <a:blip r:embed="rId2"/>
          <a:stretch>
            <a:fillRect/>
          </a:stretch>
        </p:blipFill>
        <p:spPr>
          <a:xfrm>
            <a:off x="6840261" y="799080"/>
            <a:ext cx="2429516"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2529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Center of Excellence Model</a:t>
            </a:r>
            <a:endParaRPr lang="en-US" dirty="0">
              <a:solidFill>
                <a:schemeClr val="accent1"/>
              </a:solidFill>
            </a:endParaRPr>
          </a:p>
        </p:txBody>
      </p:sp>
      <p:sp>
        <p:nvSpPr>
          <p:cNvPr id="13" name="TextBox 12"/>
          <p:cNvSpPr txBox="1"/>
          <p:nvPr/>
        </p:nvSpPr>
        <p:spPr>
          <a:xfrm>
            <a:off x="644095" y="1217506"/>
            <a:ext cx="5242929" cy="312229"/>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Changes to Vision, Principles, Goals, and Strategies</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1" name="Picture 10">
            <a:extLst>
              <a:ext uri="{FF2B5EF4-FFF2-40B4-BE49-F238E27FC236}">
                <a16:creationId xmlns:a16="http://schemas.microsoft.com/office/drawing/2014/main" id="{BA57543E-AE69-49C4-BF9A-C7A3AC7257E2}"/>
              </a:ext>
            </a:extLst>
          </p:cNvPr>
          <p:cNvPicPr>
            <a:picLocks noChangeAspect="1"/>
          </p:cNvPicPr>
          <p:nvPr/>
        </p:nvPicPr>
        <p:blipFill>
          <a:blip r:embed="rId2"/>
          <a:stretch>
            <a:fillRect/>
          </a:stretch>
        </p:blipFill>
        <p:spPr>
          <a:xfrm>
            <a:off x="6880688" y="799080"/>
            <a:ext cx="2441558"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4D263A0F-6B55-4D59-9CEE-E040A9482B35}"/>
              </a:ext>
            </a:extLst>
          </p:cNvPr>
          <p:cNvPicPr>
            <a:picLocks noChangeAspect="1"/>
          </p:cNvPicPr>
          <p:nvPr/>
        </p:nvPicPr>
        <p:blipFill>
          <a:blip r:embed="rId3"/>
          <a:stretch>
            <a:fillRect/>
          </a:stretch>
        </p:blipFill>
        <p:spPr>
          <a:xfrm>
            <a:off x="574922" y="1884726"/>
            <a:ext cx="4778127" cy="4362637"/>
          </a:xfrm>
          <a:prstGeom prst="rect">
            <a:avLst/>
          </a:prstGeom>
        </p:spPr>
      </p:pic>
      <p:pic>
        <p:nvPicPr>
          <p:cNvPr id="6" name="Picture 5">
            <a:extLst>
              <a:ext uri="{FF2B5EF4-FFF2-40B4-BE49-F238E27FC236}">
                <a16:creationId xmlns:a16="http://schemas.microsoft.com/office/drawing/2014/main" id="{3B09F33A-7EF7-418F-B866-A5851DF33F98}"/>
              </a:ext>
            </a:extLst>
          </p:cNvPr>
          <p:cNvPicPr>
            <a:picLocks noChangeAspect="1"/>
          </p:cNvPicPr>
          <p:nvPr/>
        </p:nvPicPr>
        <p:blipFill rotWithShape="1">
          <a:blip r:embed="rId4"/>
          <a:srcRect t="3516"/>
          <a:stretch/>
        </p:blipFill>
        <p:spPr>
          <a:xfrm>
            <a:off x="3244632" y="5553074"/>
            <a:ext cx="4571770" cy="2176462"/>
          </a:xfrm>
          <a:prstGeom prst="rect">
            <a:avLst/>
          </a:prstGeom>
        </p:spPr>
      </p:pic>
      <p:grpSp>
        <p:nvGrpSpPr>
          <p:cNvPr id="14" name="Group 13">
            <a:extLst>
              <a:ext uri="{FF2B5EF4-FFF2-40B4-BE49-F238E27FC236}">
                <a16:creationId xmlns:a16="http://schemas.microsoft.com/office/drawing/2014/main" id="{138D8807-F6E6-4503-B931-7C8D2463D8C8}"/>
              </a:ext>
            </a:extLst>
          </p:cNvPr>
          <p:cNvGrpSpPr/>
          <p:nvPr/>
        </p:nvGrpSpPr>
        <p:grpSpPr>
          <a:xfrm>
            <a:off x="498433" y="1716555"/>
            <a:ext cx="5206188" cy="6012981"/>
            <a:chOff x="498433" y="1716555"/>
            <a:chExt cx="5206188" cy="6012981"/>
          </a:xfrm>
        </p:grpSpPr>
        <p:grpSp>
          <p:nvGrpSpPr>
            <p:cNvPr id="9" name="Group 8">
              <a:extLst>
                <a:ext uri="{FF2B5EF4-FFF2-40B4-BE49-F238E27FC236}">
                  <a16:creationId xmlns:a16="http://schemas.microsoft.com/office/drawing/2014/main" id="{A82EDCCA-AE3C-4CC8-A344-82DA6B49A1C4}"/>
                </a:ext>
              </a:extLst>
            </p:cNvPr>
            <p:cNvGrpSpPr/>
            <p:nvPr/>
          </p:nvGrpSpPr>
          <p:grpSpPr>
            <a:xfrm>
              <a:off x="498433" y="1716555"/>
              <a:ext cx="5206188" cy="3297143"/>
              <a:chOff x="498433" y="1844493"/>
              <a:chExt cx="5206188" cy="3297143"/>
            </a:xfrm>
          </p:grpSpPr>
          <p:pic>
            <p:nvPicPr>
              <p:cNvPr id="7" name="Picture 6">
                <a:extLst>
                  <a:ext uri="{FF2B5EF4-FFF2-40B4-BE49-F238E27FC236}">
                    <a16:creationId xmlns:a16="http://schemas.microsoft.com/office/drawing/2014/main" id="{A6C893CC-9F75-4C90-9BFA-3CDD41C3BE27}"/>
                  </a:ext>
                </a:extLst>
              </p:cNvPr>
              <p:cNvPicPr>
                <a:picLocks noChangeAspect="1"/>
              </p:cNvPicPr>
              <p:nvPr/>
            </p:nvPicPr>
            <p:blipFill rotWithShape="1">
              <a:blip r:embed="rId5"/>
              <a:srcRect b="51059"/>
              <a:stretch/>
            </p:blipFill>
            <p:spPr>
              <a:xfrm>
                <a:off x="504906" y="1844493"/>
                <a:ext cx="5199715" cy="2556057"/>
              </a:xfrm>
              <a:prstGeom prst="rect">
                <a:avLst/>
              </a:prstGeom>
            </p:spPr>
          </p:pic>
          <p:pic>
            <p:nvPicPr>
              <p:cNvPr id="8" name="Picture 7">
                <a:extLst>
                  <a:ext uri="{FF2B5EF4-FFF2-40B4-BE49-F238E27FC236}">
                    <a16:creationId xmlns:a16="http://schemas.microsoft.com/office/drawing/2014/main" id="{15FF12EC-46EA-4E46-97EC-033BFCDC78EF}"/>
                  </a:ext>
                </a:extLst>
              </p:cNvPr>
              <p:cNvPicPr>
                <a:picLocks noChangeAspect="1"/>
              </p:cNvPicPr>
              <p:nvPr/>
            </p:nvPicPr>
            <p:blipFill rotWithShape="1">
              <a:blip r:embed="rId5"/>
              <a:srcRect t="82845"/>
              <a:stretch/>
            </p:blipFill>
            <p:spPr>
              <a:xfrm>
                <a:off x="498433" y="4245662"/>
                <a:ext cx="5199715" cy="895974"/>
              </a:xfrm>
              <a:prstGeom prst="rect">
                <a:avLst/>
              </a:prstGeom>
            </p:spPr>
          </p:pic>
        </p:grpSp>
        <p:pic>
          <p:nvPicPr>
            <p:cNvPr id="12" name="Picture 11">
              <a:extLst>
                <a:ext uri="{FF2B5EF4-FFF2-40B4-BE49-F238E27FC236}">
                  <a16:creationId xmlns:a16="http://schemas.microsoft.com/office/drawing/2014/main" id="{3FF5DEAB-66A1-4D13-A87B-4DC041FF2D01}"/>
                </a:ext>
              </a:extLst>
            </p:cNvPr>
            <p:cNvPicPr>
              <a:picLocks noChangeAspect="1"/>
            </p:cNvPicPr>
            <p:nvPr/>
          </p:nvPicPr>
          <p:blipFill rotWithShape="1">
            <a:blip r:embed="rId6"/>
            <a:srcRect t="4586" b="3953"/>
            <a:stretch/>
          </p:blipFill>
          <p:spPr>
            <a:xfrm>
              <a:off x="542300" y="4966921"/>
              <a:ext cx="4991725" cy="2762615"/>
            </a:xfrm>
            <a:prstGeom prst="rect">
              <a:avLst/>
            </a:prstGeom>
          </p:spPr>
        </p:pic>
      </p:grpSp>
      <p:grpSp>
        <p:nvGrpSpPr>
          <p:cNvPr id="18" name="Group 17">
            <a:extLst>
              <a:ext uri="{FF2B5EF4-FFF2-40B4-BE49-F238E27FC236}">
                <a16:creationId xmlns:a16="http://schemas.microsoft.com/office/drawing/2014/main" id="{78A47717-9BE9-4BAA-83F4-3191060656C0}"/>
              </a:ext>
            </a:extLst>
          </p:cNvPr>
          <p:cNvGrpSpPr/>
          <p:nvPr/>
        </p:nvGrpSpPr>
        <p:grpSpPr>
          <a:xfrm>
            <a:off x="498433" y="1724994"/>
            <a:ext cx="5519216" cy="5970166"/>
            <a:chOff x="498433" y="1724994"/>
            <a:chExt cx="5519216" cy="5970166"/>
          </a:xfrm>
        </p:grpSpPr>
        <p:pic>
          <p:nvPicPr>
            <p:cNvPr id="16" name="Picture 15">
              <a:extLst>
                <a:ext uri="{FF2B5EF4-FFF2-40B4-BE49-F238E27FC236}">
                  <a16:creationId xmlns:a16="http://schemas.microsoft.com/office/drawing/2014/main" id="{CF3F168E-E1D6-4130-B8E2-45AD31412DDD}"/>
                </a:ext>
              </a:extLst>
            </p:cNvPr>
            <p:cNvPicPr>
              <a:picLocks noChangeAspect="1"/>
            </p:cNvPicPr>
            <p:nvPr/>
          </p:nvPicPr>
          <p:blipFill>
            <a:blip r:embed="rId7"/>
            <a:stretch>
              <a:fillRect/>
            </a:stretch>
          </p:blipFill>
          <p:spPr>
            <a:xfrm>
              <a:off x="498433" y="1724994"/>
              <a:ext cx="5490503" cy="2556057"/>
            </a:xfrm>
            <a:prstGeom prst="rect">
              <a:avLst/>
            </a:prstGeom>
          </p:spPr>
        </p:pic>
        <p:sp>
          <p:nvSpPr>
            <p:cNvPr id="17" name="Rectangle 16">
              <a:extLst>
                <a:ext uri="{FF2B5EF4-FFF2-40B4-BE49-F238E27FC236}">
                  <a16:creationId xmlns:a16="http://schemas.microsoft.com/office/drawing/2014/main" id="{900DE084-4332-4ECA-9B68-02A13662E460}"/>
                </a:ext>
              </a:extLst>
            </p:cNvPr>
            <p:cNvSpPr/>
            <p:nvPr/>
          </p:nvSpPr>
          <p:spPr>
            <a:xfrm>
              <a:off x="527146" y="4211797"/>
              <a:ext cx="5490503" cy="3483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679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ppt_x</p:attrName>
                                        </p:attrNameLst>
                                      </p:cBhvr>
                                      <p:tavLst>
                                        <p:tav tm="0">
                                          <p:val>
                                            <p:strVal val="#ppt_x"/>
                                          </p:val>
                                        </p:tav>
                                        <p:tav tm="100000">
                                          <p:val>
                                            <p:strVal val="#ppt_x"/>
                                          </p:val>
                                        </p:tav>
                                      </p:tavLst>
                                    </p:anim>
                                    <p:anim calcmode="lin" valueType="num">
                                      <p:cBhvr>
                                        <p:cTn id="16"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1AA3F8-CC31-7E4A-B90B-9B7283BF6C6A}"/>
              </a:ext>
            </a:extLst>
          </p:cNvPr>
          <p:cNvSpPr>
            <a:spLocks noGrp="1"/>
          </p:cNvSpPr>
          <p:nvPr>
            <p:ph type="pic" sz="quarter" idx="13"/>
          </p:nvPr>
        </p:nvSpPr>
        <p:spPr>
          <a:xfrm flipH="1">
            <a:off x="8020050" y="-247650"/>
            <a:ext cx="1834702" cy="7997607"/>
          </a:xfrm>
          <a:solidFill>
            <a:srgbClr val="15477B"/>
          </a:solidFill>
        </p:spPr>
      </p:sp>
      <p:sp>
        <p:nvSpPr>
          <p:cNvPr id="5" name="Picture Placeholder 4">
            <a:extLst>
              <a:ext uri="{FF2B5EF4-FFF2-40B4-BE49-F238E27FC236}">
                <a16:creationId xmlns:a16="http://schemas.microsoft.com/office/drawing/2014/main" id="{961404DB-6ACC-490D-A6E6-21591484E9D3}"/>
              </a:ext>
            </a:extLst>
          </p:cNvPr>
          <p:cNvSpPr>
            <a:spLocks noGrp="1"/>
          </p:cNvSpPr>
          <p:nvPr>
            <p:ph type="pic" sz="quarter" idx="14"/>
          </p:nvPr>
        </p:nvSpPr>
        <p:spPr>
          <a:xfrm>
            <a:off x="6667499" y="644822"/>
            <a:ext cx="3390901" cy="3460454"/>
          </a:xfrm>
        </p:spPr>
      </p:sp>
      <p:sp>
        <p:nvSpPr>
          <p:cNvPr id="3" name="Title 2"/>
          <p:cNvSpPr>
            <a:spLocks noGrp="1"/>
          </p:cNvSpPr>
          <p:nvPr>
            <p:ph type="title"/>
          </p:nvPr>
        </p:nvSpPr>
        <p:spPr>
          <a:xfrm>
            <a:off x="498433" y="474137"/>
            <a:ext cx="5388591" cy="1416491"/>
          </a:xfrm>
        </p:spPr>
        <p:txBody>
          <a:bodyPr/>
          <a:lstStyle/>
          <a:p>
            <a:r>
              <a:rPr lang="en-US" dirty="0"/>
              <a:t>Center of Excellence Model</a:t>
            </a:r>
            <a:endParaRPr lang="en-US" dirty="0">
              <a:solidFill>
                <a:schemeClr val="accent1"/>
              </a:solidFill>
            </a:endParaRPr>
          </a:p>
        </p:txBody>
      </p:sp>
      <p:sp>
        <p:nvSpPr>
          <p:cNvPr id="13" name="TextBox 12"/>
          <p:cNvSpPr txBox="1"/>
          <p:nvPr/>
        </p:nvSpPr>
        <p:spPr>
          <a:xfrm>
            <a:off x="644095" y="1217506"/>
            <a:ext cx="5242929" cy="312229"/>
          </a:xfrm>
          <a:prstGeom prst="rect">
            <a:avLst/>
          </a:prstGeom>
          <a:noFill/>
        </p:spPr>
        <p:txBody>
          <a:bodyPr wrap="square" lIns="0" tIns="29700" rIns="178200" bIns="29700" rtlCol="0">
            <a:spAutoFit/>
          </a:bodyPr>
          <a:lstStyle/>
          <a:p>
            <a:pPr>
              <a:lnSpc>
                <a:spcPct val="130000"/>
              </a:lnSpc>
              <a:spcBef>
                <a:spcPts val="825"/>
              </a:spcBef>
            </a:pPr>
            <a:r>
              <a:rPr lang="en-US" sz="1400" b="1" dirty="0">
                <a:solidFill>
                  <a:srgbClr val="5A757B"/>
                </a:solidFill>
              </a:rPr>
              <a:t>APPENDIX A:  Main Differences from the first model</a:t>
            </a:r>
          </a:p>
        </p:txBody>
      </p:sp>
      <p:grpSp>
        <p:nvGrpSpPr>
          <p:cNvPr id="20" name="Group 19"/>
          <p:cNvGrpSpPr/>
          <p:nvPr/>
        </p:nvGrpSpPr>
        <p:grpSpPr>
          <a:xfrm>
            <a:off x="9322246" y="3358603"/>
            <a:ext cx="845774" cy="2194471"/>
            <a:chOff x="11176980" y="2289977"/>
            <a:chExt cx="1025180" cy="2287512"/>
          </a:xfrm>
        </p:grpSpPr>
        <p:sp>
          <p:nvSpPr>
            <p:cNvPr id="21" name="Rectangle 20"/>
            <p:cNvSpPr/>
            <p:nvPr/>
          </p:nvSpPr>
          <p:spPr>
            <a:xfrm>
              <a:off x="11176980" y="2289977"/>
              <a:ext cx="1025180" cy="2287512"/>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22" name="Freeform 35">
              <a:extLst>
                <a:ext uri="{FF2B5EF4-FFF2-40B4-BE49-F238E27FC236}">
                  <a16:creationId xmlns:a16="http://schemas.microsoft.com/office/drawing/2014/main" id="{3A26843F-2528-4C20-8A0C-A36C00DC2D7D}"/>
                </a:ext>
              </a:extLst>
            </p:cNvPr>
            <p:cNvSpPr>
              <a:spLocks/>
            </p:cNvSpPr>
            <p:nvPr/>
          </p:nvSpPr>
          <p:spPr bwMode="auto">
            <a:xfrm flipH="1">
              <a:off x="11516056" y="4132514"/>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grpSp>
      <p:pic>
        <p:nvPicPr>
          <p:cNvPr id="11" name="Picture 10">
            <a:extLst>
              <a:ext uri="{FF2B5EF4-FFF2-40B4-BE49-F238E27FC236}">
                <a16:creationId xmlns:a16="http://schemas.microsoft.com/office/drawing/2014/main" id="{BA57543E-AE69-49C4-BF9A-C7A3AC7257E2}"/>
              </a:ext>
            </a:extLst>
          </p:cNvPr>
          <p:cNvPicPr>
            <a:picLocks noChangeAspect="1"/>
          </p:cNvPicPr>
          <p:nvPr/>
        </p:nvPicPr>
        <p:blipFill>
          <a:blip r:embed="rId2"/>
          <a:stretch>
            <a:fillRect/>
          </a:stretch>
        </p:blipFill>
        <p:spPr>
          <a:xfrm>
            <a:off x="6880688" y="799080"/>
            <a:ext cx="2441558" cy="315193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8B35F817-7A84-4AC7-BEA5-70FB0BA20F59}"/>
              </a:ext>
            </a:extLst>
          </p:cNvPr>
          <p:cNvSpPr txBox="1"/>
          <p:nvPr/>
        </p:nvSpPr>
        <p:spPr>
          <a:xfrm>
            <a:off x="684522" y="1671263"/>
            <a:ext cx="5982977" cy="6723214"/>
          </a:xfrm>
          <a:prstGeom prst="rect">
            <a:avLst/>
          </a:prstGeom>
          <a:noFill/>
        </p:spPr>
        <p:txBody>
          <a:bodyPr wrap="square" lIns="0" tIns="29700" rIns="178200" bIns="29700" rtlCol="0">
            <a:spAutoFit/>
          </a:bodyPr>
          <a:lstStyle/>
          <a:p>
            <a:pPr>
              <a:lnSpc>
                <a:spcPct val="130000"/>
              </a:lnSpc>
            </a:pPr>
            <a:r>
              <a:rPr lang="en-US" sz="1600" b="1" dirty="0">
                <a:solidFill>
                  <a:srgbClr val="FCB11B"/>
                </a:solidFill>
              </a:rPr>
              <a:t>Governance</a:t>
            </a:r>
          </a:p>
          <a:p>
            <a:pPr marL="285750" indent="-285750">
              <a:lnSpc>
                <a:spcPct val="130000"/>
              </a:lnSpc>
              <a:spcBef>
                <a:spcPts val="1200"/>
              </a:spcBef>
              <a:buFont typeface="Arial" panose="020B0604020202020204" pitchFamily="34" charset="0"/>
              <a:buChar char="•"/>
            </a:pPr>
            <a:r>
              <a:rPr lang="en-US" sz="1200" dirty="0">
                <a:solidFill>
                  <a:srgbClr val="15477B"/>
                </a:solidFill>
              </a:rPr>
              <a:t>The </a:t>
            </a:r>
            <a:r>
              <a:rPr lang="en-US" sz="1200" dirty="0" err="1">
                <a:solidFill>
                  <a:srgbClr val="15477B"/>
                </a:solidFill>
              </a:rPr>
              <a:t>RGCP</a:t>
            </a:r>
            <a:r>
              <a:rPr lang="en-US" sz="1200" dirty="0">
                <a:solidFill>
                  <a:srgbClr val="15477B"/>
                </a:solidFill>
              </a:rPr>
              <a:t> shall focus on becoming a Regional Center of Geospatial Excellence. An important component of becoming a Regional Center of Excellence is remaining current on technology and trends. This will require LCOG staff to continually learn and train on new tools and processes and pass this knowledge on to all key stakeholders. Furthermore, in the past, LCOG would test and analyze new GIS software, specifically from Esri, and inform the Partner agencies if it is ready for a production release. This should be part of the Regional Center of Excellence effort at LCOG.</a:t>
            </a:r>
          </a:p>
          <a:p>
            <a:pPr marL="285750" indent="-285750">
              <a:lnSpc>
                <a:spcPct val="130000"/>
              </a:lnSpc>
              <a:spcBef>
                <a:spcPts val="1200"/>
              </a:spcBef>
              <a:buFont typeface="Arial" panose="020B0604020202020204" pitchFamily="34" charset="0"/>
              <a:buChar char="•"/>
            </a:pPr>
            <a:r>
              <a:rPr lang="en-US" sz="1200" dirty="0">
                <a:solidFill>
                  <a:srgbClr val="15477B"/>
                </a:solidFill>
              </a:rPr>
              <a:t>The </a:t>
            </a:r>
            <a:r>
              <a:rPr lang="en-US" sz="1200" dirty="0" err="1">
                <a:solidFill>
                  <a:srgbClr val="15477B"/>
                </a:solidFill>
              </a:rPr>
              <a:t>RGCP</a:t>
            </a:r>
            <a:r>
              <a:rPr lang="en-US" sz="1200" dirty="0">
                <a:solidFill>
                  <a:srgbClr val="15477B"/>
                </a:solidFill>
              </a:rPr>
              <a:t> should focus on more regionality. LCOG should act as the coordinator of regional geospatial projects to include candidates such as economic development, parks and recreation, capital improvement projects, environmental, land use, public health, and new transportation projects.</a:t>
            </a:r>
          </a:p>
          <a:p>
            <a:pPr marL="285750" indent="-285750">
              <a:lnSpc>
                <a:spcPct val="130000"/>
              </a:lnSpc>
              <a:spcBef>
                <a:spcPts val="1200"/>
              </a:spcBef>
              <a:buFont typeface="Arial" panose="020B0604020202020204" pitchFamily="34" charset="0"/>
              <a:buChar char="•"/>
            </a:pPr>
            <a:r>
              <a:rPr lang="en-US" sz="1200" dirty="0">
                <a:solidFill>
                  <a:srgbClr val="15477B"/>
                </a:solidFill>
              </a:rPr>
              <a:t>Boutique services should be offered by LCOG to Member and Non-member customers on an as-needed basis based on a set hourly rate schedule that is re-evaluated annually.</a:t>
            </a:r>
          </a:p>
          <a:p>
            <a:pPr marL="285750" indent="-285750">
              <a:lnSpc>
                <a:spcPct val="130000"/>
              </a:lnSpc>
              <a:spcBef>
                <a:spcPts val="1200"/>
              </a:spcBef>
              <a:buFont typeface="Arial" panose="020B0604020202020204" pitchFamily="34" charset="0"/>
              <a:buChar char="•"/>
            </a:pPr>
            <a:r>
              <a:rPr lang="en-US" sz="1200" dirty="0">
                <a:solidFill>
                  <a:srgbClr val="15477B"/>
                </a:solidFill>
              </a:rPr>
              <a:t>LCOG will provide coordination for an expanded remote sensing program to include drone photography, satellite imagery, and other remote sensing platforms.</a:t>
            </a:r>
          </a:p>
          <a:p>
            <a:pPr marL="285750" indent="-285750">
              <a:lnSpc>
                <a:spcPct val="130000"/>
              </a:lnSpc>
              <a:spcBef>
                <a:spcPts val="1200"/>
              </a:spcBef>
              <a:buFont typeface="Arial" panose="020B0604020202020204" pitchFamily="34" charset="0"/>
              <a:buChar char="•"/>
            </a:pPr>
            <a:endParaRPr lang="en-US" sz="1200" dirty="0">
              <a:solidFill>
                <a:srgbClr val="15477B"/>
              </a:solidFill>
            </a:endParaRPr>
          </a:p>
          <a:p>
            <a:pPr marL="285750" indent="-285750">
              <a:lnSpc>
                <a:spcPct val="130000"/>
              </a:lnSpc>
              <a:buFont typeface="Arial" panose="020B0604020202020204" pitchFamily="34" charset="0"/>
              <a:buChar char="•"/>
            </a:pPr>
            <a:endParaRPr lang="en-US" sz="1400" dirty="0">
              <a:solidFill>
                <a:srgbClr val="15477B"/>
              </a:solidFill>
            </a:endParaRPr>
          </a:p>
          <a:p>
            <a:pPr>
              <a:lnSpc>
                <a:spcPct val="130000"/>
              </a:lnSpc>
            </a:pPr>
            <a:endParaRPr lang="en-US" sz="1400" dirty="0">
              <a:solidFill>
                <a:srgbClr val="15477B"/>
              </a:solidFill>
            </a:endParaRPr>
          </a:p>
        </p:txBody>
      </p:sp>
    </p:spTree>
    <p:extLst>
      <p:ext uri="{BB962C8B-B14F-4D97-AF65-F5344CB8AC3E}">
        <p14:creationId xmlns:p14="http://schemas.microsoft.com/office/powerpoint/2010/main" val="173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50000" fill="hold" nodeType="withEffect">
                                  <p:stCondLst>
                                    <p:cond delay="14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1+#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ppt_x</p:attrName>
                                        </p:attrNameLst>
                                      </p:cBhvr>
                                      <p:tavLst>
                                        <p:tav tm="0">
                                          <p:val>
                                            <p:strVal val="#ppt_x"/>
                                          </p:val>
                                        </p:tav>
                                        <p:tav tm="100000">
                                          <p:val>
                                            <p:strVal val="#ppt_x"/>
                                          </p:val>
                                        </p:tav>
                                      </p:tavLst>
                                    </p:anim>
                                    <p:anim calcmode="lin" valueType="num">
                                      <p:cBhvr>
                                        <p:cTn id="16"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584197" cy="5055450"/>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marL="342900" indent="-342900">
              <a:lnSpc>
                <a:spcPct val="200000"/>
              </a:lnSpc>
              <a:buFont typeface="+mj-lt"/>
              <a:buAutoNum type="arabicPeriod"/>
            </a:pPr>
            <a:r>
              <a:rPr lang="en-US" sz="1600" dirty="0">
                <a:solidFill>
                  <a:schemeClr val="tx1">
                    <a:alpha val="70000"/>
                  </a:schemeClr>
                </a:solidFill>
              </a:rPr>
              <a:t>Governance</a:t>
            </a:r>
          </a:p>
          <a:p>
            <a:pPr marL="800065" lvl="1" indent="-342900">
              <a:lnSpc>
                <a:spcPct val="200000"/>
              </a:lnSpc>
              <a:buFont typeface="+mj-lt"/>
              <a:buAutoNum type="alphaLcPeriod"/>
            </a:pPr>
            <a:r>
              <a:rPr lang="en-US" sz="1600" dirty="0">
                <a:solidFill>
                  <a:schemeClr val="tx1">
                    <a:alpha val="70000"/>
                  </a:schemeClr>
                </a:solidFill>
              </a:rPr>
              <a:t>Review/summary of Phase 1 and 2 governance findings and recommendations</a:t>
            </a:r>
          </a:p>
          <a:p>
            <a:pPr marL="800065" lvl="1" indent="-342900">
              <a:lnSpc>
                <a:spcPct val="200000"/>
              </a:lnSpc>
              <a:buFont typeface="+mj-lt"/>
              <a:buAutoNum type="alphaLcPeriod"/>
            </a:pPr>
            <a:r>
              <a:rPr lang="en-US" sz="1600" dirty="0">
                <a:solidFill>
                  <a:schemeClr val="tx1">
                    <a:alpha val="70000"/>
                  </a:schemeClr>
                </a:solidFill>
              </a:rPr>
              <a:t> Feedback from GIS Coordinators (you)</a:t>
            </a:r>
          </a:p>
          <a:p>
            <a:pPr marL="800065" lvl="1" indent="-342900">
              <a:lnSpc>
                <a:spcPct val="200000"/>
              </a:lnSpc>
              <a:buFont typeface="+mj-lt"/>
              <a:buAutoNum type="alphaLcPeriod"/>
            </a:pPr>
            <a:r>
              <a:rPr lang="en-US" sz="1600" dirty="0">
                <a:solidFill>
                  <a:schemeClr val="tx1">
                    <a:alpha val="70000"/>
                  </a:schemeClr>
                </a:solidFill>
              </a:rPr>
              <a:t>Final Governance Recommendations document</a:t>
            </a: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4145272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Next Steps</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spTree>
    <p:extLst>
      <p:ext uri="{BB962C8B-B14F-4D97-AF65-F5344CB8AC3E}">
        <p14:creationId xmlns:p14="http://schemas.microsoft.com/office/powerpoint/2010/main" val="3382553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Next Steps</a:t>
            </a:r>
          </a:p>
        </p:txBody>
      </p:sp>
      <p:sp>
        <p:nvSpPr>
          <p:cNvPr id="5" name="TextBox 4"/>
          <p:cNvSpPr txBox="1"/>
          <p:nvPr/>
        </p:nvSpPr>
        <p:spPr>
          <a:xfrm>
            <a:off x="790692" y="1573570"/>
            <a:ext cx="7872209" cy="2662487"/>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Discussion Today</a:t>
            </a:r>
          </a:p>
          <a:p>
            <a:pPr>
              <a:lnSpc>
                <a:spcPct val="200000"/>
              </a:lnSpc>
              <a:spcBef>
                <a:spcPts val="600"/>
              </a:spcBef>
            </a:pPr>
            <a:r>
              <a:rPr lang="en-US" sz="2000" b="1" dirty="0">
                <a:solidFill>
                  <a:schemeClr val="tx1">
                    <a:alpha val="70000"/>
                  </a:schemeClr>
                </a:solidFill>
              </a:rPr>
              <a:t>Fill Out Online Questionnaire</a:t>
            </a:r>
          </a:p>
          <a:p>
            <a:pPr>
              <a:lnSpc>
                <a:spcPct val="200000"/>
              </a:lnSpc>
              <a:spcBef>
                <a:spcPts val="600"/>
              </a:spcBef>
            </a:pPr>
            <a:r>
              <a:rPr lang="en-US" sz="2000" b="1" dirty="0">
                <a:solidFill>
                  <a:schemeClr val="tx1">
                    <a:alpha val="70000"/>
                  </a:schemeClr>
                </a:solidFill>
              </a:rPr>
              <a:t>Discuss Key Points at Next Meeting</a:t>
            </a:r>
          </a:p>
          <a:p>
            <a:pPr>
              <a:lnSpc>
                <a:spcPct val="200000"/>
              </a:lnSpc>
              <a:spcBef>
                <a:spcPts val="600"/>
              </a:spcBef>
            </a:pPr>
            <a:r>
              <a:rPr lang="en-US" sz="2000" b="1" dirty="0">
                <a:solidFill>
                  <a:schemeClr val="tx1">
                    <a:alpha val="70000"/>
                  </a:schemeClr>
                </a:solidFill>
              </a:rPr>
              <a:t>Finalize any Changes to Governance Models</a:t>
            </a:r>
            <a:endParaRPr lang="en-US" sz="1400" dirty="0">
              <a:solidFill>
                <a:schemeClr val="tx1">
                  <a:alpha val="70000"/>
                </a:schemeClr>
              </a:solidFill>
            </a:endParaRPr>
          </a:p>
        </p:txBody>
      </p:sp>
    </p:spTree>
    <p:extLst>
      <p:ext uri="{BB962C8B-B14F-4D97-AF65-F5344CB8AC3E}">
        <p14:creationId xmlns:p14="http://schemas.microsoft.com/office/powerpoint/2010/main" val="500922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0" y="1"/>
            <a:ext cx="10058400" cy="4581831"/>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5739650 w 10602685"/>
              <a:gd name="connsiteY3" fmla="*/ 5268685 h 5268685"/>
              <a:gd name="connsiteX4" fmla="*/ 5301343 w 10602685"/>
              <a:gd name="connsiteY4" fmla="*/ 4976690 h 5268685"/>
              <a:gd name="connsiteX5" fmla="*/ 4863035 w 10602685"/>
              <a:gd name="connsiteY5" fmla="*/ 5268685 h 5268685"/>
              <a:gd name="connsiteX6" fmla="*/ 0 w 10602685"/>
              <a:gd name="connsiteY6" fmla="*/ 5268685 h 52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2685" h="5268685">
                <a:moveTo>
                  <a:pt x="0" y="0"/>
                </a:moveTo>
                <a:lnTo>
                  <a:pt x="10602685" y="0"/>
                </a:lnTo>
                <a:lnTo>
                  <a:pt x="10602685" y="5268685"/>
                </a:lnTo>
                <a:lnTo>
                  <a:pt x="5739650" y="5268685"/>
                </a:lnTo>
                <a:lnTo>
                  <a:pt x="5301343" y="4976690"/>
                </a:lnTo>
                <a:lnTo>
                  <a:pt x="4863035" y="5268685"/>
                </a:lnTo>
                <a:lnTo>
                  <a:pt x="0" y="5268685"/>
                </a:lnTo>
                <a:close/>
              </a:path>
            </a:pathLst>
          </a:cu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5" dirty="0"/>
          </a:p>
        </p:txBody>
      </p:sp>
      <p:cxnSp>
        <p:nvCxnSpPr>
          <p:cNvPr id="8" name="Straight Connector 7"/>
          <p:cNvCxnSpPr/>
          <p:nvPr/>
        </p:nvCxnSpPr>
        <p:spPr>
          <a:xfrm>
            <a:off x="3413689" y="3641487"/>
            <a:ext cx="323102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18066" y="4816627"/>
            <a:ext cx="8399339" cy="523220"/>
          </a:xfrm>
          <a:prstGeom prst="rect">
            <a:avLst/>
          </a:prstGeom>
        </p:spPr>
        <p:txBody>
          <a:bodyPr wrap="square">
            <a:spAutoFit/>
          </a:bodyPr>
          <a:lstStyle/>
          <a:p>
            <a:pPr algn="ctr"/>
            <a:r>
              <a:rPr lang="en-US" sz="1400" b="1" dirty="0">
                <a:solidFill>
                  <a:srgbClr val="15477B"/>
                </a:solidFill>
                <a:latin typeface="Montserrat" panose="00000500000000000000" pitchFamily="50" charset="0"/>
                <a:ea typeface="Roboto Medium" charset="0"/>
                <a:cs typeface="Roboto Medium" charset="0"/>
              </a:rPr>
              <a:t>PLANNING, DESIGNING, AND IMPLEMENTING AWARD WINNING SOLUTIONS THAT CHANGE THE WAY LOCAL GOVERNMENT ORGANIZATIONS CONDUCT BUSINESS</a:t>
            </a:r>
            <a:endParaRPr lang="en-US" sz="1400" b="1" dirty="0">
              <a:solidFill>
                <a:srgbClr val="15477B"/>
              </a:solidFill>
              <a:latin typeface="Montserrat" panose="00000500000000000000" pitchFamily="50" charset="0"/>
              <a:ea typeface="Roboto Thin" charset="0"/>
              <a:cs typeface="Roboto Thin" charset="0"/>
            </a:endParaRPr>
          </a:p>
        </p:txBody>
      </p:sp>
      <p:sp>
        <p:nvSpPr>
          <p:cNvPr id="20" name="TextBox 19"/>
          <p:cNvSpPr txBox="1"/>
          <p:nvPr/>
        </p:nvSpPr>
        <p:spPr>
          <a:xfrm>
            <a:off x="1089127" y="2278305"/>
            <a:ext cx="7790264" cy="1015663"/>
          </a:xfrm>
          <a:prstGeom prst="rect">
            <a:avLst/>
          </a:prstGeom>
          <a:noFill/>
        </p:spPr>
        <p:txBody>
          <a:bodyPr wrap="square" rtlCol="0">
            <a:spAutoFit/>
          </a:bodyPr>
          <a:lstStyle/>
          <a:p>
            <a:pPr algn="ctr"/>
            <a:r>
              <a:rPr lang="en-US" sz="6000" dirty="0">
                <a:solidFill>
                  <a:schemeClr val="bg1"/>
                </a:solidFill>
                <a:ea typeface="Nexa Bold" charset="0"/>
                <a:cs typeface="Nexa Bold" charset="0"/>
              </a:rPr>
              <a:t>THANK YOU</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883" y="5572272"/>
            <a:ext cx="2317540" cy="1701710"/>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4244" t="84848" r="76998" b="7972"/>
          <a:stretch/>
        </p:blipFill>
        <p:spPr>
          <a:xfrm>
            <a:off x="5909847" y="9116189"/>
            <a:ext cx="2515696" cy="753591"/>
          </a:xfrm>
          <a:prstGeom prst="rect">
            <a:avLst/>
          </a:prstGeom>
        </p:spPr>
      </p:pic>
      <p:pic>
        <p:nvPicPr>
          <p:cNvPr id="27" name="Picture 26"/>
          <p:cNvPicPr/>
          <p:nvPr/>
        </p:nvPicPr>
        <p:blipFill>
          <a:blip r:embed="rId4">
            <a:extLst>
              <a:ext uri="{28A0092B-C50C-407E-A947-70E740481C1C}">
                <a14:useLocalDpi xmlns:a14="http://schemas.microsoft.com/office/drawing/2010/main" val="0"/>
              </a:ext>
            </a:extLst>
          </a:blip>
          <a:srcRect/>
          <a:stretch>
            <a:fillRect/>
          </a:stretch>
        </p:blipFill>
        <p:spPr bwMode="auto">
          <a:xfrm>
            <a:off x="9275544" y="8385134"/>
            <a:ext cx="1152525" cy="682625"/>
          </a:xfrm>
          <a:prstGeom prst="rect">
            <a:avLst/>
          </a:prstGeom>
          <a:noFill/>
        </p:spPr>
      </p:pic>
      <p:pic>
        <p:nvPicPr>
          <p:cNvPr id="28" name="Picture 27"/>
          <p:cNvPicPr/>
          <p:nvPr/>
        </p:nvPicPr>
        <p:blipFill>
          <a:blip r:embed="rId5">
            <a:extLst>
              <a:ext uri="{28A0092B-C50C-407E-A947-70E740481C1C}">
                <a14:useLocalDpi xmlns:a14="http://schemas.microsoft.com/office/drawing/2010/main" val="0"/>
              </a:ext>
            </a:extLst>
          </a:blip>
          <a:srcRect/>
          <a:stretch>
            <a:fillRect/>
          </a:stretch>
        </p:blipFill>
        <p:spPr bwMode="auto">
          <a:xfrm>
            <a:off x="6211172" y="8524003"/>
            <a:ext cx="2018030" cy="524510"/>
          </a:xfrm>
          <a:prstGeom prst="rect">
            <a:avLst/>
          </a:prstGeom>
          <a:noFill/>
        </p:spPr>
      </p:pic>
      <p:grpSp>
        <p:nvGrpSpPr>
          <p:cNvPr id="29" name="Group 28"/>
          <p:cNvGrpSpPr/>
          <p:nvPr/>
        </p:nvGrpSpPr>
        <p:grpSpPr>
          <a:xfrm>
            <a:off x="11462017" y="8395733"/>
            <a:ext cx="1213485" cy="717526"/>
            <a:chOff x="0" y="0"/>
            <a:chExt cx="1213486" cy="781050"/>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 y="0"/>
              <a:ext cx="1146175" cy="523875"/>
            </a:xfrm>
            <a:prstGeom prst="rect">
              <a:avLst/>
            </a:prstGeom>
            <a:noFill/>
          </p:spPr>
        </p:pic>
        <p:sp>
          <p:nvSpPr>
            <p:cNvPr id="31" name="Text Box 25"/>
            <p:cNvSpPr txBox="1"/>
            <p:nvPr/>
          </p:nvSpPr>
          <p:spPr>
            <a:xfrm>
              <a:off x="0" y="438150"/>
              <a:ext cx="1213486"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dirty="0">
                  <a:solidFill>
                    <a:srgbClr val="808080"/>
                  </a:solidFill>
                  <a:effectLst/>
                  <a:latin typeface="Calibri Light" panose="020F0302020204030204" pitchFamily="34" charset="0"/>
                  <a:ea typeface="Calibri" panose="020F0502020204030204" pitchFamily="34" charset="0"/>
                  <a:cs typeface="Calibri Light" panose="020F0302020204030204" pitchFamily="34" charset="0"/>
                </a:rPr>
                <a:t>2016 Award Winner</a:t>
              </a:r>
              <a:endParaRPr lang="en-US" sz="1100" dirty="0">
                <a:effectLst/>
                <a:ea typeface="Calibri" panose="020F0502020204030204" pitchFamily="34" charset="0"/>
                <a:cs typeface="Times New Roman" panose="02020603050405020304" pitchFamily="18" charset="0"/>
              </a:endParaRPr>
            </a:p>
          </p:txBody>
        </p:sp>
      </p:gr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53601" t="84848" r="31844" b="7972"/>
          <a:stretch/>
        </p:blipFill>
        <p:spPr>
          <a:xfrm>
            <a:off x="11143185" y="9113259"/>
            <a:ext cx="1952477" cy="753591"/>
          </a:xfrm>
          <a:prstGeom prst="rect">
            <a:avLst/>
          </a:prstGeom>
        </p:spPr>
      </p:pic>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30243" t="84848" r="54306" b="7972"/>
          <a:stretch/>
        </p:blipFill>
        <p:spPr>
          <a:xfrm>
            <a:off x="8773147" y="9113259"/>
            <a:ext cx="2072273" cy="753591"/>
          </a:xfrm>
          <a:prstGeom prst="rect">
            <a:avLst/>
          </a:prstGeom>
        </p:spPr>
      </p:pic>
      <p:cxnSp>
        <p:nvCxnSpPr>
          <p:cNvPr id="34" name="Straight Connector 33"/>
          <p:cNvCxnSpPr/>
          <p:nvPr/>
        </p:nvCxnSpPr>
        <p:spPr>
          <a:xfrm>
            <a:off x="8884018" y="7020399"/>
            <a:ext cx="54864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515972" y="7088053"/>
            <a:ext cx="1039067" cy="276999"/>
          </a:xfrm>
          <a:prstGeom prst="rect">
            <a:avLst/>
          </a:prstGeom>
          <a:noFill/>
        </p:spPr>
        <p:txBody>
          <a:bodyPr wrap="none" rtlCol="0">
            <a:spAutoFit/>
          </a:bodyPr>
          <a:lstStyle/>
          <a:p>
            <a:r>
              <a:rPr lang="en-US" sz="1200" dirty="0">
                <a:solidFill>
                  <a:srgbClr val="15477B"/>
                </a:solidFill>
                <a:latin typeface="Montserrat" panose="00000500000000000000" pitchFamily="50" charset="0"/>
                <a:ea typeface="Roboto Light" charset="0"/>
                <a:cs typeface="Roboto Light" charset="0"/>
              </a:rPr>
              <a:t>Geotg.com</a:t>
            </a:r>
          </a:p>
        </p:txBody>
      </p:sp>
    </p:spTree>
    <p:extLst>
      <p:ext uri="{BB962C8B-B14F-4D97-AF65-F5344CB8AC3E}">
        <p14:creationId xmlns:p14="http://schemas.microsoft.com/office/powerpoint/2010/main" val="2197389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884054" cy="5547893"/>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a:lnSpc>
                <a:spcPct val="200000"/>
              </a:lnSpc>
            </a:pPr>
            <a:r>
              <a:rPr lang="en-US" sz="1600" dirty="0">
                <a:solidFill>
                  <a:schemeClr val="tx1">
                    <a:alpha val="70000"/>
                  </a:schemeClr>
                </a:solidFill>
              </a:rPr>
              <a:t>2. Participation, Training, and Education Plan</a:t>
            </a:r>
          </a:p>
          <a:p>
            <a:pPr marL="800065" lvl="1" indent="-342900">
              <a:lnSpc>
                <a:spcPct val="200000"/>
              </a:lnSpc>
              <a:buFont typeface="+mj-lt"/>
              <a:buAutoNum type="alphaLcPeriod"/>
            </a:pPr>
            <a:r>
              <a:rPr lang="en-US" sz="1600" dirty="0">
                <a:solidFill>
                  <a:schemeClr val="tx1">
                    <a:alpha val="70000"/>
                  </a:schemeClr>
                </a:solidFill>
              </a:rPr>
              <a:t>Review/summary of Phase 1 and 2 training and education findings and recommendations. Other current activities</a:t>
            </a:r>
          </a:p>
          <a:p>
            <a:pPr marL="800065" lvl="1" indent="-342900">
              <a:lnSpc>
                <a:spcPct val="200000"/>
              </a:lnSpc>
              <a:buFont typeface="+mj-lt"/>
              <a:buAutoNum type="alphaLcPeriod"/>
            </a:pPr>
            <a:r>
              <a:rPr lang="en-US" sz="1600" dirty="0">
                <a:solidFill>
                  <a:schemeClr val="tx1">
                    <a:alpha val="70000"/>
                  </a:schemeClr>
                </a:solidFill>
              </a:rPr>
              <a:t> Feedback from GIS Coordinators at a future meeting</a:t>
            </a:r>
          </a:p>
          <a:p>
            <a:pPr marL="800065" lvl="1" indent="-342900">
              <a:lnSpc>
                <a:spcPct val="200000"/>
              </a:lnSpc>
              <a:buFont typeface="+mj-lt"/>
              <a:buAutoNum type="alphaLcPeriod"/>
            </a:pPr>
            <a:r>
              <a:rPr lang="en-US" sz="1600" dirty="0">
                <a:solidFill>
                  <a:schemeClr val="tx1">
                    <a:alpha val="70000"/>
                  </a:schemeClr>
                </a:solidFill>
              </a:rPr>
              <a:t>Final Recommendations (succinct document)</a:t>
            </a: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369793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42776" y="1533525"/>
            <a:ext cx="7872209" cy="5676900"/>
            <a:chOff x="1019175" y="2457450"/>
            <a:chExt cx="5076825" cy="1752600"/>
          </a:xfrm>
        </p:grpSpPr>
        <p:sp>
          <p:nvSpPr>
            <p:cNvPr id="9" name="Rectangle 8"/>
            <p:cNvSpPr/>
            <p:nvPr/>
          </p:nvSpPr>
          <p:spPr>
            <a:xfrm>
              <a:off x="1019175" y="2457450"/>
              <a:ext cx="5076825" cy="1752600"/>
            </a:xfrm>
            <a:prstGeom prst="rect">
              <a:avLst/>
            </a:prstGeom>
            <a:solidFill>
              <a:schemeClr val="bg2"/>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p:cNvSpPr/>
            <p:nvPr/>
          </p:nvSpPr>
          <p:spPr>
            <a:xfrm>
              <a:off x="1019176" y="2457450"/>
              <a:ext cx="66674" cy="1752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p:cNvSpPr>
            <a:spLocks noGrp="1"/>
          </p:cNvSpPr>
          <p:nvPr>
            <p:ph type="title"/>
          </p:nvPr>
        </p:nvSpPr>
        <p:spPr>
          <a:xfrm>
            <a:off x="642776" y="359860"/>
            <a:ext cx="7957932" cy="1416491"/>
          </a:xfrm>
        </p:spPr>
        <p:txBody>
          <a:bodyPr/>
          <a:lstStyle/>
          <a:p>
            <a:br>
              <a:rPr lang="en-US" dirty="0">
                <a:solidFill>
                  <a:schemeClr val="accent1"/>
                </a:solidFill>
              </a:rPr>
            </a:br>
            <a:r>
              <a:rPr lang="en-US" dirty="0"/>
              <a:t>Overview</a:t>
            </a:r>
          </a:p>
        </p:txBody>
      </p:sp>
      <p:sp>
        <p:nvSpPr>
          <p:cNvPr id="5" name="TextBox 4"/>
          <p:cNvSpPr txBox="1"/>
          <p:nvPr/>
        </p:nvSpPr>
        <p:spPr>
          <a:xfrm>
            <a:off x="923926" y="1776350"/>
            <a:ext cx="4884054" cy="5671003"/>
          </a:xfrm>
          <a:prstGeom prst="rect">
            <a:avLst/>
          </a:prstGeom>
          <a:noFill/>
        </p:spPr>
        <p:txBody>
          <a:bodyPr wrap="square" lIns="0" tIns="29700" rIns="178200" bIns="29700" rtlCol="0">
            <a:spAutoFit/>
          </a:bodyPr>
          <a:lstStyle/>
          <a:p>
            <a:pPr>
              <a:lnSpc>
                <a:spcPct val="200000"/>
              </a:lnSpc>
              <a:spcBef>
                <a:spcPts val="600"/>
              </a:spcBef>
            </a:pPr>
            <a:r>
              <a:rPr lang="en-US" sz="2000" b="1" dirty="0">
                <a:solidFill>
                  <a:schemeClr val="tx1">
                    <a:alpha val="70000"/>
                  </a:schemeClr>
                </a:solidFill>
              </a:rPr>
              <a:t>Phase III</a:t>
            </a:r>
          </a:p>
          <a:p>
            <a:pPr>
              <a:lnSpc>
                <a:spcPct val="200000"/>
              </a:lnSpc>
            </a:pPr>
            <a:r>
              <a:rPr lang="en-US" sz="1600" dirty="0">
                <a:solidFill>
                  <a:schemeClr val="tx1">
                    <a:alpha val="70000"/>
                  </a:schemeClr>
                </a:solidFill>
              </a:rPr>
              <a:t>3. </a:t>
            </a:r>
            <a:r>
              <a:rPr lang="en-US" sz="1200" dirty="0">
                <a:solidFill>
                  <a:schemeClr val="tx1">
                    <a:alpha val="70000"/>
                  </a:schemeClr>
                </a:solidFill>
              </a:rPr>
              <a:t>Funding Model (Bulk of this Project)</a:t>
            </a:r>
          </a:p>
          <a:p>
            <a:pPr marL="800065" lvl="1" indent="-342900">
              <a:lnSpc>
                <a:spcPct val="200000"/>
              </a:lnSpc>
              <a:buFont typeface="+mj-lt"/>
              <a:buAutoNum type="alphaLcPeriod"/>
            </a:pPr>
            <a:r>
              <a:rPr lang="en-US" sz="1200" dirty="0">
                <a:solidFill>
                  <a:schemeClr val="tx1">
                    <a:alpha val="70000"/>
                  </a:schemeClr>
                </a:solidFill>
              </a:rPr>
              <a:t>For each of the two alternatives</a:t>
            </a:r>
          </a:p>
          <a:p>
            <a:pPr marL="800065" lvl="1" indent="-342900">
              <a:lnSpc>
                <a:spcPct val="200000"/>
              </a:lnSpc>
              <a:buFont typeface="+mj-lt"/>
              <a:buAutoNum type="alphaLcPeriod"/>
            </a:pPr>
            <a:r>
              <a:rPr lang="en-US" sz="1200" dirty="0">
                <a:solidFill>
                  <a:schemeClr val="tx1">
                    <a:alpha val="70000"/>
                  </a:schemeClr>
                </a:solidFill>
              </a:rPr>
              <a:t>Review and analysis of current funding model</a:t>
            </a:r>
          </a:p>
          <a:p>
            <a:pPr marL="800065" lvl="1" indent="-342900">
              <a:lnSpc>
                <a:spcPct val="200000"/>
              </a:lnSpc>
              <a:buFont typeface="+mj-lt"/>
              <a:buAutoNum type="alphaLcPeriod"/>
            </a:pPr>
            <a:r>
              <a:rPr lang="en-US" sz="1200" dirty="0">
                <a:solidFill>
                  <a:schemeClr val="tx1">
                    <a:alpha val="70000"/>
                  </a:schemeClr>
                </a:solidFill>
              </a:rPr>
              <a:t>Review of new service catalogue</a:t>
            </a:r>
          </a:p>
          <a:p>
            <a:pPr marL="800065" lvl="1" indent="-342900">
              <a:lnSpc>
                <a:spcPct val="200000"/>
              </a:lnSpc>
              <a:buFont typeface="+mj-lt"/>
              <a:buAutoNum type="alphaLcPeriod"/>
            </a:pPr>
            <a:r>
              <a:rPr lang="en-US" sz="1200" dirty="0">
                <a:solidFill>
                  <a:schemeClr val="tx1">
                    <a:alpha val="70000"/>
                  </a:schemeClr>
                </a:solidFill>
              </a:rPr>
              <a:t>Discussion of funding strategies</a:t>
            </a:r>
          </a:p>
          <a:p>
            <a:pPr marL="800065" lvl="1" indent="-342900">
              <a:lnSpc>
                <a:spcPct val="200000"/>
              </a:lnSpc>
              <a:buFont typeface="+mj-lt"/>
              <a:buAutoNum type="alphaLcPeriod"/>
            </a:pPr>
            <a:r>
              <a:rPr lang="en-US" sz="1200" dirty="0">
                <a:solidFill>
                  <a:schemeClr val="tx1">
                    <a:alpha val="70000"/>
                  </a:schemeClr>
                </a:solidFill>
              </a:rPr>
              <a:t>Creation of funding models for each of the two proposed CPAs</a:t>
            </a:r>
          </a:p>
          <a:p>
            <a:pPr marL="1314380" lvl="2" indent="-400050">
              <a:lnSpc>
                <a:spcPct val="200000"/>
              </a:lnSpc>
              <a:buFont typeface="+mj-lt"/>
              <a:buAutoNum type="romanUcPeriod"/>
            </a:pPr>
            <a:r>
              <a:rPr lang="en-US" sz="1200" dirty="0">
                <a:solidFill>
                  <a:schemeClr val="tx1">
                    <a:alpha val="70000"/>
                  </a:schemeClr>
                </a:solidFill>
              </a:rPr>
              <a:t>This will be a high-level funding model</a:t>
            </a:r>
          </a:p>
          <a:p>
            <a:pPr marL="1314380" lvl="2" indent="-400050">
              <a:lnSpc>
                <a:spcPct val="200000"/>
              </a:lnSpc>
              <a:buFont typeface="+mj-lt"/>
              <a:buAutoNum type="romanUcPeriod"/>
            </a:pPr>
            <a:r>
              <a:rPr lang="en-US" sz="1200" dirty="0">
                <a:solidFill>
                  <a:schemeClr val="tx1">
                    <a:alpha val="70000"/>
                  </a:schemeClr>
                </a:solidFill>
              </a:rPr>
              <a:t>Percentages by agency</a:t>
            </a:r>
          </a:p>
          <a:p>
            <a:pPr marL="1314380" lvl="2" indent="-400050">
              <a:lnSpc>
                <a:spcPct val="200000"/>
              </a:lnSpc>
              <a:buFont typeface="+mj-lt"/>
              <a:buAutoNum type="romanUcPeriod"/>
            </a:pPr>
            <a:r>
              <a:rPr lang="en-US" sz="1200" dirty="0">
                <a:solidFill>
                  <a:schemeClr val="tx1">
                    <a:alpha val="70000"/>
                  </a:schemeClr>
                </a:solidFill>
              </a:rPr>
              <a:t>The existing funding model will be used as a starting point</a:t>
            </a:r>
          </a:p>
          <a:p>
            <a:pPr marL="800065" lvl="1" indent="-342900">
              <a:lnSpc>
                <a:spcPct val="200000"/>
              </a:lnSpc>
              <a:buFont typeface="+mj-lt"/>
              <a:buAutoNum type="alphaLcPeriod"/>
            </a:pPr>
            <a:endParaRPr lang="en-US" sz="1200" dirty="0">
              <a:solidFill>
                <a:schemeClr val="tx1">
                  <a:alpha val="70000"/>
                </a:schemeClr>
              </a:solidFill>
            </a:endParaRPr>
          </a:p>
          <a:p>
            <a:pPr marL="228600" indent="-228600">
              <a:lnSpc>
                <a:spcPct val="130000"/>
              </a:lnSpc>
              <a:spcBef>
                <a:spcPts val="600"/>
              </a:spcBef>
              <a:buFont typeface="+mj-lt"/>
              <a:buAutoNum type="arabicPeriod"/>
            </a:pPr>
            <a:endParaRPr lang="en-US" sz="2000" b="1" dirty="0">
              <a:solidFill>
                <a:schemeClr val="tx1">
                  <a:alpha val="70000"/>
                </a:schemeClr>
              </a:solidFill>
            </a:endParaRPr>
          </a:p>
        </p:txBody>
      </p:sp>
      <p:pic>
        <p:nvPicPr>
          <p:cNvPr id="8" name="Picture 7">
            <a:extLst>
              <a:ext uri="{FF2B5EF4-FFF2-40B4-BE49-F238E27FC236}">
                <a16:creationId xmlns:a16="http://schemas.microsoft.com/office/drawing/2014/main" id="{E9D98B56-DC09-4364-9FC6-AFBD89AC1800}"/>
              </a:ext>
            </a:extLst>
          </p:cNvPr>
          <p:cNvPicPr>
            <a:picLocks noChangeAspect="1"/>
          </p:cNvPicPr>
          <p:nvPr/>
        </p:nvPicPr>
        <p:blipFill>
          <a:blip r:embed="rId2"/>
          <a:stretch>
            <a:fillRect/>
          </a:stretch>
        </p:blipFill>
        <p:spPr>
          <a:xfrm>
            <a:off x="5508123" y="2121438"/>
            <a:ext cx="1645599" cy="1984823"/>
          </a:xfrm>
          <a:prstGeom prst="rect">
            <a:avLst/>
          </a:prstGeom>
          <a:ln>
            <a:solidFill>
              <a:schemeClr val="bg1">
                <a:lumMod val="90000"/>
              </a:schemeClr>
            </a:solidFill>
          </a:ln>
        </p:spPr>
      </p:pic>
      <p:pic>
        <p:nvPicPr>
          <p:cNvPr id="6" name="Picture 5">
            <a:extLst>
              <a:ext uri="{FF2B5EF4-FFF2-40B4-BE49-F238E27FC236}">
                <a16:creationId xmlns:a16="http://schemas.microsoft.com/office/drawing/2014/main" id="{729D2294-60E4-4B50-931F-689D7E9C1F96}"/>
              </a:ext>
            </a:extLst>
          </p:cNvPr>
          <p:cNvPicPr>
            <a:picLocks noChangeAspect="1"/>
          </p:cNvPicPr>
          <p:nvPr/>
        </p:nvPicPr>
        <p:blipFill>
          <a:blip r:embed="rId3"/>
          <a:stretch>
            <a:fillRect/>
          </a:stretch>
        </p:blipFill>
        <p:spPr>
          <a:xfrm>
            <a:off x="6017940" y="2607804"/>
            <a:ext cx="1682275" cy="2029060"/>
          </a:xfrm>
          <a:prstGeom prst="rect">
            <a:avLst/>
          </a:prstGeom>
          <a:ln>
            <a:solidFill>
              <a:schemeClr val="bg1">
                <a:lumMod val="90000"/>
              </a:schemeClr>
            </a:solidFill>
          </a:ln>
        </p:spPr>
      </p:pic>
      <p:pic>
        <p:nvPicPr>
          <p:cNvPr id="12" name="Picture 11">
            <a:extLst>
              <a:ext uri="{FF2B5EF4-FFF2-40B4-BE49-F238E27FC236}">
                <a16:creationId xmlns:a16="http://schemas.microsoft.com/office/drawing/2014/main" id="{E1D2936F-A8F2-4653-9FF8-0F9548E36A9D}"/>
              </a:ext>
            </a:extLst>
          </p:cNvPr>
          <p:cNvPicPr>
            <a:picLocks noChangeAspect="1"/>
          </p:cNvPicPr>
          <p:nvPr/>
        </p:nvPicPr>
        <p:blipFill>
          <a:blip r:embed="rId4"/>
          <a:stretch>
            <a:fillRect/>
          </a:stretch>
        </p:blipFill>
        <p:spPr>
          <a:xfrm>
            <a:off x="6569329" y="2970303"/>
            <a:ext cx="1839082" cy="2218191"/>
          </a:xfrm>
          <a:prstGeom prst="rect">
            <a:avLst/>
          </a:prstGeom>
          <a:ln>
            <a:solidFill>
              <a:schemeClr val="bg1">
                <a:lumMod val="90000"/>
              </a:schemeClr>
            </a:solidFill>
          </a:ln>
        </p:spPr>
      </p:pic>
    </p:spTree>
    <p:extLst>
      <p:ext uri="{BB962C8B-B14F-4D97-AF65-F5344CB8AC3E}">
        <p14:creationId xmlns:p14="http://schemas.microsoft.com/office/powerpoint/2010/main" val="4067143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repeatCount="0" fill="hold" nodeType="with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nodeType="withEffect">
                                  <p:stCondLst>
                                    <p:cond delay="1500"/>
                                  </p:stCondLst>
                                  <p:childTnLst>
                                    <p:animScale>
                                      <p:cBhvr>
                                        <p:cTn id="13" dur="500" fill="hold"/>
                                        <p:tgtEl>
                                          <p:spTgt spid="11"/>
                                        </p:tgtEl>
                                      </p:cBhvr>
                                      <p:by x="105000" y="105000"/>
                                    </p:animScale>
                                  </p:childTnLst>
                                </p:cTn>
                              </p:par>
                              <p:par>
                                <p:cTn id="14" presetID="42" presetClass="entr" presetSubtype="0" fill="hold"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F27ADE-A161-6145-B79A-8CC99DA041F2}"/>
              </a:ext>
            </a:extLst>
          </p:cNvPr>
          <p:cNvSpPr>
            <a:spLocks noGrp="1"/>
          </p:cNvSpPr>
          <p:nvPr>
            <p:ph type="pic" sz="quarter" idx="15"/>
          </p:nvPr>
        </p:nvSpPr>
        <p:spPr/>
      </p:sp>
      <p:sp>
        <p:nvSpPr>
          <p:cNvPr id="6" name="Rectangle 5"/>
          <p:cNvSpPr/>
          <p:nvPr/>
        </p:nvSpPr>
        <p:spPr>
          <a:xfrm>
            <a:off x="1103931" y="1286869"/>
            <a:ext cx="9208662" cy="5657850"/>
          </a:xfrm>
          <a:prstGeom prst="rect">
            <a:avLst/>
          </a:prstGeom>
          <a:solidFill>
            <a:srgbClr val="15477B">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7" name="Straight Connector 6"/>
          <p:cNvCxnSpPr/>
          <p:nvPr/>
        </p:nvCxnSpPr>
        <p:spPr>
          <a:xfrm>
            <a:off x="813541" y="1061884"/>
            <a:ext cx="0" cy="565785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632393" y="3358087"/>
            <a:ext cx="6900482" cy="2007989"/>
          </a:xfrm>
          <a:prstGeom prst="rect">
            <a:avLst/>
          </a:prstGeom>
          <a:effectLst/>
        </p:spPr>
        <p:txBody>
          <a:bodyPr vert="horz" lIns="0" tIns="158420"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3300" dirty="0">
                <a:solidFill>
                  <a:schemeClr val="bg2"/>
                </a:solidFill>
              </a:rPr>
              <a:t>Governance</a:t>
            </a:r>
          </a:p>
        </p:txBody>
      </p:sp>
      <p:sp>
        <p:nvSpPr>
          <p:cNvPr id="17" name="Freeform 16"/>
          <p:cNvSpPr/>
          <p:nvPr/>
        </p:nvSpPr>
        <p:spPr>
          <a:xfrm rot="16200000" flipH="1" flipV="1">
            <a:off x="1647051" y="2013103"/>
            <a:ext cx="1208490" cy="1034607"/>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solidFill>
            <a:schemeClr val="accent1"/>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r"/>
            <a:endParaRPr lang="en-US" sz="1485"/>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48122" y="2108305"/>
            <a:ext cx="606348" cy="606348"/>
          </a:xfrm>
          <a:prstGeom prst="rect">
            <a:avLst/>
          </a:prstGeom>
        </p:spPr>
      </p:pic>
      <p:grpSp>
        <p:nvGrpSpPr>
          <p:cNvPr id="8" name="Group 7">
            <a:extLst>
              <a:ext uri="{FF2B5EF4-FFF2-40B4-BE49-F238E27FC236}">
                <a16:creationId xmlns:a16="http://schemas.microsoft.com/office/drawing/2014/main" id="{2F586E3A-7EC1-4995-8DCE-3CE2E34923F1}"/>
              </a:ext>
            </a:extLst>
          </p:cNvPr>
          <p:cNvGrpSpPr/>
          <p:nvPr/>
        </p:nvGrpSpPr>
        <p:grpSpPr>
          <a:xfrm>
            <a:off x="116174" y="7419174"/>
            <a:ext cx="729233" cy="273334"/>
            <a:chOff x="-1313151" y="7023609"/>
            <a:chExt cx="729233" cy="273334"/>
          </a:xfrm>
        </p:grpSpPr>
        <p:sp>
          <p:nvSpPr>
            <p:cNvPr id="11" name="Rounded Rectangle 10">
              <a:extLst>
                <a:ext uri="{FF2B5EF4-FFF2-40B4-BE49-F238E27FC236}">
                  <a16:creationId xmlns:a16="http://schemas.microsoft.com/office/drawing/2014/main" id="{5FC7377E-08B5-434C-A746-79D2FED23973}"/>
                </a:ext>
              </a:extLst>
            </p:cNvPr>
            <p:cNvSpPr/>
            <p:nvPr/>
          </p:nvSpPr>
          <p:spPr>
            <a:xfrm>
              <a:off x="-1313151" y="7071958"/>
              <a:ext cx="615567" cy="22498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D0A8DC-7BFC-4022-A7A9-7289293346A3}"/>
                </a:ext>
              </a:extLst>
            </p:cNvPr>
            <p:cNvSpPr txBox="1"/>
            <p:nvPr/>
          </p:nvSpPr>
          <p:spPr>
            <a:xfrm>
              <a:off x="-1281285" y="7023609"/>
              <a:ext cx="697367" cy="261857"/>
            </a:xfrm>
            <a:prstGeom prst="rect">
              <a:avLst/>
            </a:prstGeom>
            <a:noFill/>
          </p:spPr>
          <p:txBody>
            <a:bodyPr wrap="square" lIns="0" tIns="36000" rIns="216000" bIns="36000" rtlCol="0">
              <a:spAutoFit/>
            </a:bodyPr>
            <a:lstStyle/>
            <a:p>
              <a:pPr>
                <a:lnSpc>
                  <a:spcPct val="130000"/>
                </a:lnSpc>
                <a:spcBef>
                  <a:spcPts val="1000"/>
                </a:spcBef>
              </a:pPr>
              <a:r>
                <a:rPr lang="en-US" sz="1050" b="1" dirty="0">
                  <a:solidFill>
                    <a:schemeClr val="bg2"/>
                  </a:solidFill>
                </a:rPr>
                <a:t>   C   </a:t>
              </a:r>
              <a:r>
                <a:rPr lang="en-US" sz="1050" b="1" dirty="0">
                  <a:solidFill>
                    <a:srgbClr val="FFC000"/>
                  </a:solidFill>
                </a:rPr>
                <a:t>J</a:t>
              </a:r>
            </a:p>
          </p:txBody>
        </p:sp>
      </p:grpSp>
    </p:spTree>
    <p:extLst>
      <p:ext uri="{BB962C8B-B14F-4D97-AF65-F5344CB8AC3E}">
        <p14:creationId xmlns:p14="http://schemas.microsoft.com/office/powerpoint/2010/main" val="1692325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mph" presetSubtype="0" accel="50000" decel="50000" autoRev="1" fill="hold" grpId="1" nodeType="withEffect">
                                  <p:stCondLst>
                                    <p:cond delay="1500"/>
                                  </p:stCondLst>
                                  <p:childTnLst>
                                    <p:animScale>
                                      <p:cBhvr>
                                        <p:cTn id="12"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CBFA90-375D-9940-B857-06311A69677F}"/>
              </a:ext>
            </a:extLst>
          </p:cNvPr>
          <p:cNvSpPr>
            <a:spLocks noGrp="1"/>
          </p:cNvSpPr>
          <p:nvPr>
            <p:ph type="pic" sz="quarter" idx="13"/>
          </p:nvPr>
        </p:nvSpPr>
        <p:spPr>
          <a:xfrm>
            <a:off x="14709" y="1896608"/>
            <a:ext cx="1802659" cy="4536779"/>
          </a:xfrm>
          <a:solidFill>
            <a:srgbClr val="15477B"/>
          </a:solidFill>
        </p:spPr>
      </p:sp>
      <p:sp>
        <p:nvSpPr>
          <p:cNvPr id="6" name="Title 5"/>
          <p:cNvSpPr>
            <a:spLocks noGrp="1"/>
          </p:cNvSpPr>
          <p:nvPr>
            <p:ph type="title"/>
          </p:nvPr>
        </p:nvSpPr>
        <p:spPr>
          <a:xfrm>
            <a:off x="5683946" y="549845"/>
            <a:ext cx="3820669" cy="917795"/>
          </a:xfrm>
        </p:spPr>
        <p:txBody>
          <a:bodyPr/>
          <a:lstStyle/>
          <a:p>
            <a:r>
              <a:rPr lang="en-US" sz="3600" dirty="0">
                <a:solidFill>
                  <a:schemeClr val="accent1"/>
                </a:solidFill>
              </a:rPr>
              <a:t>Existing </a:t>
            </a:r>
            <a:r>
              <a:rPr lang="en-US" sz="3600" dirty="0"/>
              <a:t>CPA</a:t>
            </a:r>
          </a:p>
        </p:txBody>
      </p:sp>
      <p:sp>
        <p:nvSpPr>
          <p:cNvPr id="13" name="Rectangle 12"/>
          <p:cNvSpPr/>
          <p:nvPr/>
        </p:nvSpPr>
        <p:spPr>
          <a:xfrm>
            <a:off x="1409191" y="3203796"/>
            <a:ext cx="845774" cy="1882625"/>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97000" rtlCol="0" anchor="ctr"/>
          <a:lstStyle/>
          <a:p>
            <a:pPr algn="r"/>
            <a:endParaRPr lang="en-US" sz="1155" b="1" dirty="0">
              <a:latin typeface="Open Sans" charset="0"/>
              <a:ea typeface="Open Sans" charset="0"/>
              <a:cs typeface="Open Sans" charset="0"/>
            </a:endParaRPr>
          </a:p>
        </p:txBody>
      </p:sp>
      <p:sp>
        <p:nvSpPr>
          <p:cNvPr id="14" name="Freeform 35">
            <a:extLst>
              <a:ext uri="{FF2B5EF4-FFF2-40B4-BE49-F238E27FC236}">
                <a16:creationId xmlns:a16="http://schemas.microsoft.com/office/drawing/2014/main" id="{3A26843F-2528-4C20-8A0C-A36C00DC2D7D}"/>
              </a:ext>
            </a:extLst>
          </p:cNvPr>
          <p:cNvSpPr>
            <a:spLocks/>
          </p:cNvSpPr>
          <p:nvPr/>
        </p:nvSpPr>
        <p:spPr bwMode="auto">
          <a:xfrm>
            <a:off x="1705694" y="4722491"/>
            <a:ext cx="252769" cy="204131"/>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solidFill>
          <a:ln>
            <a:noFill/>
          </a:ln>
          <a:extLst/>
        </p:spPr>
        <p:txBody>
          <a:bodyPr vert="horz" wrap="square" lIns="75438" tIns="37719" rIns="75438" bIns="37719" numCol="1" anchor="t" anchorCtr="0" compatLnSpc="1">
            <a:prstTxWarp prst="textNoShape">
              <a:avLst/>
            </a:prstTxWarp>
          </a:bodyPr>
          <a:lstStyle/>
          <a:p>
            <a:endParaRPr lang="en-US" sz="1485" dirty="0"/>
          </a:p>
        </p:txBody>
      </p:sp>
      <p:sp>
        <p:nvSpPr>
          <p:cNvPr id="5" name="Picture Placeholder 4">
            <a:extLst>
              <a:ext uri="{FF2B5EF4-FFF2-40B4-BE49-F238E27FC236}">
                <a16:creationId xmlns:a16="http://schemas.microsoft.com/office/drawing/2014/main" id="{E6B9DB0F-AD3C-431E-A240-B3C92034D713}"/>
              </a:ext>
            </a:extLst>
          </p:cNvPr>
          <p:cNvSpPr>
            <a:spLocks noGrp="1"/>
          </p:cNvSpPr>
          <p:nvPr>
            <p:ph type="pic" sz="quarter" idx="14"/>
          </p:nvPr>
        </p:nvSpPr>
        <p:spPr>
          <a:xfrm>
            <a:off x="-1" y="0"/>
            <a:ext cx="4981329" cy="2401114"/>
          </a:xfrm>
        </p:spPr>
      </p:sp>
      <p:pic>
        <p:nvPicPr>
          <p:cNvPr id="15" name="Picture 14">
            <a:extLst>
              <a:ext uri="{FF2B5EF4-FFF2-40B4-BE49-F238E27FC236}">
                <a16:creationId xmlns:a16="http://schemas.microsoft.com/office/drawing/2014/main" id="{175338E5-279D-4648-8406-DF62C6E394BB}"/>
              </a:ext>
            </a:extLst>
          </p:cNvPr>
          <p:cNvPicPr/>
          <p:nvPr/>
        </p:nvPicPr>
        <p:blipFill rotWithShape="1">
          <a:blip r:embed="rId2">
            <a:extLst>
              <a:ext uri="{28A0092B-C50C-407E-A947-70E740481C1C}">
                <a14:useLocalDpi xmlns:a14="http://schemas.microsoft.com/office/drawing/2010/main" val="0"/>
              </a:ext>
            </a:extLst>
          </a:blip>
          <a:srcRect t="15321" r="6819" b="56698"/>
          <a:stretch/>
        </p:blipFill>
        <p:spPr bwMode="auto">
          <a:xfrm>
            <a:off x="-46431" y="290022"/>
            <a:ext cx="5027759" cy="1821069"/>
          </a:xfrm>
          <a:prstGeom prst="rect">
            <a:avLst/>
          </a:prstGeom>
          <a:noFill/>
        </p:spPr>
      </p:pic>
      <p:sp>
        <p:nvSpPr>
          <p:cNvPr id="17" name="TextBox 16">
            <a:extLst>
              <a:ext uri="{FF2B5EF4-FFF2-40B4-BE49-F238E27FC236}">
                <a16:creationId xmlns:a16="http://schemas.microsoft.com/office/drawing/2014/main" id="{FAE6BB0D-E84A-4A3B-AD2F-D084418BE489}"/>
              </a:ext>
            </a:extLst>
          </p:cNvPr>
          <p:cNvSpPr txBox="1"/>
          <p:nvPr/>
        </p:nvSpPr>
        <p:spPr>
          <a:xfrm>
            <a:off x="2618706" y="2980338"/>
            <a:ext cx="7037166" cy="2643636"/>
          </a:xfrm>
          <a:prstGeom prst="rect">
            <a:avLst/>
          </a:prstGeom>
          <a:noFill/>
        </p:spPr>
        <p:txBody>
          <a:bodyPr wrap="square" lIns="0" tIns="29700" rIns="178200" bIns="29700" rtlCol="0">
            <a:spAutoFit/>
          </a:bodyPr>
          <a:lstStyle/>
          <a:p>
            <a:pPr marL="285750" indent="-285750">
              <a:lnSpc>
                <a:spcPct val="130000"/>
              </a:lnSpc>
              <a:spcBef>
                <a:spcPts val="1800"/>
              </a:spcBef>
              <a:buFont typeface="Arial" panose="020B0604020202020204" pitchFamily="34" charset="0"/>
              <a:buChar char="•"/>
            </a:pPr>
            <a:r>
              <a:rPr lang="en-US" sz="1600" dirty="0">
                <a:solidFill>
                  <a:srgbClr val="5A757B"/>
                </a:solidFill>
              </a:rPr>
              <a:t>Member agencies – Lane County, City of Eugene, City of Springfield, Eugene Water and Electric Board, Lane Council of Governments</a:t>
            </a:r>
          </a:p>
          <a:p>
            <a:pPr marL="285750" indent="-285750">
              <a:lnSpc>
                <a:spcPct val="130000"/>
              </a:lnSpc>
              <a:spcBef>
                <a:spcPts val="1800"/>
              </a:spcBef>
              <a:buFont typeface="Arial" panose="020B0604020202020204" pitchFamily="34" charset="0"/>
              <a:buChar char="•"/>
            </a:pPr>
            <a:r>
              <a:rPr lang="en-US" sz="1600" dirty="0">
                <a:solidFill>
                  <a:srgbClr val="5A757B"/>
                </a:solidFill>
              </a:rPr>
              <a:t>Original CPA in the 1970s</a:t>
            </a:r>
          </a:p>
          <a:p>
            <a:pPr marL="285750" indent="-285750">
              <a:lnSpc>
                <a:spcPct val="130000"/>
              </a:lnSpc>
              <a:spcBef>
                <a:spcPts val="1800"/>
              </a:spcBef>
              <a:buFont typeface="Arial" panose="020B0604020202020204" pitchFamily="34" charset="0"/>
              <a:buChar char="•"/>
            </a:pPr>
            <a:r>
              <a:rPr lang="en-US" sz="1600" dirty="0">
                <a:solidFill>
                  <a:srgbClr val="5A757B"/>
                </a:solidFill>
              </a:rPr>
              <a:t>Current CPA was executed in September of 2000</a:t>
            </a:r>
          </a:p>
          <a:p>
            <a:pPr>
              <a:lnSpc>
                <a:spcPct val="130000"/>
              </a:lnSpc>
              <a:spcBef>
                <a:spcPts val="1800"/>
              </a:spcBef>
            </a:pPr>
            <a:endParaRPr lang="en-US" sz="1600" dirty="0">
              <a:solidFill>
                <a:srgbClr val="5A757B"/>
              </a:solidFill>
            </a:endParaRPr>
          </a:p>
        </p:txBody>
      </p:sp>
    </p:spTree>
    <p:extLst>
      <p:ext uri="{BB962C8B-B14F-4D97-AF65-F5344CB8AC3E}">
        <p14:creationId xmlns:p14="http://schemas.microsoft.com/office/powerpoint/2010/main" val="252477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13"/>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14"/>
                                        </p:tgtEl>
                                      </p:cBhvr>
                                      <p:by x="120000" y="120000"/>
                                    </p:animScale>
                                  </p:childTnLst>
                                </p:cTn>
                              </p:par>
                              <p:par>
                                <p:cTn id="15" presetID="22" presetClass="entr" presetSubtype="8"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82638C-431D-D140-936B-A40A8EC2DF2D}"/>
              </a:ext>
            </a:extLst>
          </p:cNvPr>
          <p:cNvSpPr>
            <a:spLocks noGrp="1"/>
          </p:cNvSpPr>
          <p:nvPr>
            <p:ph type="pic" sz="quarter" idx="12"/>
          </p:nvPr>
        </p:nvSpPr>
        <p:spPr>
          <a:xfrm>
            <a:off x="152400" y="0"/>
            <a:ext cx="1933575" cy="7772400"/>
          </a:xfrm>
          <a:solidFill>
            <a:srgbClr val="15477B"/>
          </a:solidFill>
        </p:spPr>
      </p:sp>
      <p:sp>
        <p:nvSpPr>
          <p:cNvPr id="5" name="Rectangle 4"/>
          <p:cNvSpPr/>
          <p:nvPr/>
        </p:nvSpPr>
        <p:spPr>
          <a:xfrm>
            <a:off x="263301" y="322574"/>
            <a:ext cx="3246662" cy="1001401"/>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8500" rIns="297000" bIns="89100" rtlCol="0" anchor="ctr"/>
          <a:lstStyle/>
          <a:p>
            <a:r>
              <a:rPr lang="en-US" sz="2000" b="1" dirty="0">
                <a:latin typeface="Open Sans" charset="0"/>
                <a:ea typeface="Open Sans" charset="0"/>
                <a:cs typeface="Open Sans" charset="0"/>
              </a:rPr>
              <a:t>Gaps in the Existing CPA and Agreements</a:t>
            </a:r>
          </a:p>
        </p:txBody>
      </p:sp>
      <p:sp>
        <p:nvSpPr>
          <p:cNvPr id="8" name="TextBox 7"/>
          <p:cNvSpPr txBox="1"/>
          <p:nvPr/>
        </p:nvSpPr>
        <p:spPr>
          <a:xfrm>
            <a:off x="3945733" y="331619"/>
            <a:ext cx="5205412" cy="983310"/>
          </a:xfrm>
          <a:prstGeom prst="rect">
            <a:avLst/>
          </a:prstGeom>
          <a:noFill/>
        </p:spPr>
        <p:txBody>
          <a:bodyPr wrap="square" lIns="0" tIns="29700" rIns="178200" bIns="29700" rtlCol="0">
            <a:spAutoFit/>
          </a:bodyPr>
          <a:lstStyle/>
          <a:p>
            <a:pPr>
              <a:spcBef>
                <a:spcPts val="1800"/>
              </a:spcBef>
            </a:pPr>
            <a:r>
              <a:rPr lang="en-US" sz="2000" b="1" dirty="0"/>
              <a:t>General statements about the </a:t>
            </a:r>
            <a:r>
              <a:rPr lang="en-US" sz="2000" b="1" dirty="0">
                <a:solidFill>
                  <a:srgbClr val="FCB11B"/>
                </a:solidFill>
              </a:rPr>
              <a:t>existing CPA that should be addressed in a new CPA:</a:t>
            </a:r>
            <a:endParaRPr lang="en-US" sz="1600" b="1" dirty="0">
              <a:solidFill>
                <a:srgbClr val="FCB11B"/>
              </a:solidFill>
            </a:endParaRPr>
          </a:p>
        </p:txBody>
      </p:sp>
      <p:sp>
        <p:nvSpPr>
          <p:cNvPr id="6" name="TextBox 5">
            <a:extLst>
              <a:ext uri="{FF2B5EF4-FFF2-40B4-BE49-F238E27FC236}">
                <a16:creationId xmlns:a16="http://schemas.microsoft.com/office/drawing/2014/main" id="{C8D227B6-E13E-4912-BD87-3D374DB83FB1}"/>
              </a:ext>
            </a:extLst>
          </p:cNvPr>
          <p:cNvSpPr txBox="1"/>
          <p:nvPr/>
        </p:nvSpPr>
        <p:spPr>
          <a:xfrm>
            <a:off x="2821783" y="1968849"/>
            <a:ext cx="6581775" cy="4861294"/>
          </a:xfrm>
          <a:prstGeom prst="rect">
            <a:avLst/>
          </a:prstGeom>
          <a:noFill/>
        </p:spPr>
        <p:txBody>
          <a:bodyPr wrap="square" lIns="0" tIns="29700" rIns="178200" bIns="29700" rtlCol="0">
            <a:spAutoFit/>
          </a:bodyPr>
          <a:lstStyle/>
          <a:p>
            <a:pPr marL="171450" indent="-171450">
              <a:spcBef>
                <a:spcPts val="1800"/>
              </a:spcBef>
              <a:buFont typeface="Arial" panose="020B0604020202020204" pitchFamily="34" charset="0"/>
              <a:buChar char="•"/>
            </a:pPr>
            <a:r>
              <a:rPr lang="en-US" dirty="0"/>
              <a:t>Eliminate groups and services </a:t>
            </a:r>
            <a:r>
              <a:rPr lang="en-US" b="1" dirty="0"/>
              <a:t>that no longer exist </a:t>
            </a:r>
            <a:r>
              <a:rPr lang="en-US" dirty="0"/>
              <a:t>(AIRS and RIS);</a:t>
            </a:r>
          </a:p>
          <a:p>
            <a:pPr marL="171450" indent="-171450">
              <a:spcBef>
                <a:spcPts val="1800"/>
              </a:spcBef>
              <a:buFont typeface="Arial" panose="020B0604020202020204" pitchFamily="34" charset="0"/>
              <a:buChar char="•"/>
            </a:pPr>
            <a:r>
              <a:rPr lang="en-US" dirty="0"/>
              <a:t>Make the new CPA a </a:t>
            </a:r>
            <a:r>
              <a:rPr lang="en-US" b="1" dirty="0"/>
              <a:t>regional geospatial agreement</a:t>
            </a:r>
            <a:r>
              <a:rPr lang="en-US" dirty="0"/>
              <a:t>. The original document was much bigger and served to establish a variety of regional services.</a:t>
            </a:r>
          </a:p>
          <a:p>
            <a:pPr marL="171450" indent="-171450">
              <a:spcBef>
                <a:spcPts val="1800"/>
              </a:spcBef>
              <a:buFont typeface="Arial" panose="020B0604020202020204" pitchFamily="34" charset="0"/>
              <a:buChar char="•"/>
            </a:pPr>
            <a:r>
              <a:rPr lang="en-US" b="1" dirty="0"/>
              <a:t>Revisit the management structure </a:t>
            </a:r>
            <a:r>
              <a:rPr lang="en-US" dirty="0"/>
              <a:t>of the CPA. Currently, it has devolved into an annual work plan approved by the regional GIS Coordinators and then approved by appropriate executives in each of the organizations;</a:t>
            </a:r>
          </a:p>
          <a:p>
            <a:pPr marL="171450" indent="-171450">
              <a:spcBef>
                <a:spcPts val="1800"/>
              </a:spcBef>
              <a:buFont typeface="Arial" panose="020B0604020202020204" pitchFamily="34" charset="0"/>
              <a:buChar char="•"/>
            </a:pPr>
            <a:r>
              <a:rPr lang="en-US" b="1" dirty="0"/>
              <a:t>Restate a new purpose</a:t>
            </a:r>
            <a:r>
              <a:rPr lang="en-US" dirty="0"/>
              <a:t>, vision, goals, and objectives of this new geospatial CPA;</a:t>
            </a:r>
          </a:p>
          <a:p>
            <a:pPr marL="171450" indent="-171450">
              <a:spcBef>
                <a:spcPts val="1800"/>
              </a:spcBef>
              <a:buFont typeface="Arial" panose="020B0604020202020204" pitchFamily="34" charset="0"/>
              <a:buChar char="•"/>
            </a:pPr>
            <a:r>
              <a:rPr lang="en-US" dirty="0"/>
              <a:t>The recitals section will need reworking based on the </a:t>
            </a:r>
            <a:r>
              <a:rPr lang="en-US" b="1" dirty="0"/>
              <a:t>sole focus of a geospatial agreement;</a:t>
            </a:r>
          </a:p>
        </p:txBody>
      </p:sp>
    </p:spTree>
    <p:extLst>
      <p:ext uri="{BB962C8B-B14F-4D97-AF65-F5344CB8AC3E}">
        <p14:creationId xmlns:p14="http://schemas.microsoft.com/office/powerpoint/2010/main" val="3253576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5"/>
                                        </p:tgtEl>
                                      </p:cBhvr>
                                      <p:by x="105000" y="105000"/>
                                    </p:animScale>
                                  </p:childTnLst>
                                </p:cTn>
                              </p:par>
                              <p:par>
                                <p:cTn id="10" presetID="2" presetClass="entr" presetSubtype="2" decel="50000" fill="hold" grpId="0" nodeType="withEffect">
                                  <p:stCondLst>
                                    <p:cond delay="13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50000" fill="hold" grpId="0" nodeType="withEffect">
                                  <p:stCondLst>
                                    <p:cond delay="13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1+#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82638C-431D-D140-936B-A40A8EC2DF2D}"/>
              </a:ext>
            </a:extLst>
          </p:cNvPr>
          <p:cNvSpPr>
            <a:spLocks noGrp="1"/>
          </p:cNvSpPr>
          <p:nvPr>
            <p:ph type="pic" sz="quarter" idx="12"/>
          </p:nvPr>
        </p:nvSpPr>
        <p:spPr>
          <a:xfrm>
            <a:off x="152400" y="0"/>
            <a:ext cx="1933575" cy="7772400"/>
          </a:xfrm>
          <a:solidFill>
            <a:srgbClr val="15477B"/>
          </a:solidFill>
        </p:spPr>
      </p:sp>
      <p:sp>
        <p:nvSpPr>
          <p:cNvPr id="5" name="Rectangle 4"/>
          <p:cNvSpPr/>
          <p:nvPr/>
        </p:nvSpPr>
        <p:spPr>
          <a:xfrm>
            <a:off x="263301" y="322574"/>
            <a:ext cx="3246662" cy="1001401"/>
          </a:xfrm>
          <a:prstGeom prst="rect">
            <a:avLst/>
          </a:prstGeom>
          <a:solidFill>
            <a:schemeClr val="accent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8500" rIns="297000" bIns="89100" rtlCol="0" anchor="ctr"/>
          <a:lstStyle/>
          <a:p>
            <a:r>
              <a:rPr lang="en-US" sz="2000" b="1" dirty="0">
                <a:latin typeface="Open Sans" charset="0"/>
                <a:ea typeface="Open Sans" charset="0"/>
                <a:cs typeface="Open Sans" charset="0"/>
              </a:rPr>
              <a:t>Gaps in the Existing CPA and Agreements</a:t>
            </a:r>
          </a:p>
        </p:txBody>
      </p:sp>
      <p:sp>
        <p:nvSpPr>
          <p:cNvPr id="8" name="TextBox 7"/>
          <p:cNvSpPr txBox="1"/>
          <p:nvPr/>
        </p:nvSpPr>
        <p:spPr>
          <a:xfrm>
            <a:off x="3945733" y="331619"/>
            <a:ext cx="5205412" cy="983310"/>
          </a:xfrm>
          <a:prstGeom prst="rect">
            <a:avLst/>
          </a:prstGeom>
          <a:noFill/>
        </p:spPr>
        <p:txBody>
          <a:bodyPr wrap="square" lIns="0" tIns="29700" rIns="178200" bIns="29700" rtlCol="0">
            <a:spAutoFit/>
          </a:bodyPr>
          <a:lstStyle/>
          <a:p>
            <a:pPr>
              <a:spcBef>
                <a:spcPts val="1800"/>
              </a:spcBef>
            </a:pPr>
            <a:r>
              <a:rPr lang="en-US" sz="2000" b="1" dirty="0"/>
              <a:t>General statements about the </a:t>
            </a:r>
            <a:r>
              <a:rPr lang="en-US" sz="2000" b="1" dirty="0">
                <a:solidFill>
                  <a:srgbClr val="FCB11B"/>
                </a:solidFill>
              </a:rPr>
              <a:t>existing CPA that should be addressed in a new CPA </a:t>
            </a:r>
            <a:r>
              <a:rPr lang="en-US" sz="2000" dirty="0">
                <a:solidFill>
                  <a:srgbClr val="FCB11B"/>
                </a:solidFill>
              </a:rPr>
              <a:t>(</a:t>
            </a:r>
            <a:r>
              <a:rPr lang="en-US" sz="2000" i="1" dirty="0">
                <a:solidFill>
                  <a:srgbClr val="FCB11B"/>
                </a:solidFill>
              </a:rPr>
              <a:t>continued</a:t>
            </a:r>
            <a:r>
              <a:rPr lang="en-US" sz="2000" dirty="0">
                <a:solidFill>
                  <a:srgbClr val="FCB11B"/>
                </a:solidFill>
              </a:rPr>
              <a:t>):</a:t>
            </a:r>
            <a:endParaRPr lang="en-US" sz="1600" dirty="0">
              <a:solidFill>
                <a:srgbClr val="FCB11B"/>
              </a:solidFill>
            </a:endParaRPr>
          </a:p>
        </p:txBody>
      </p:sp>
      <p:sp>
        <p:nvSpPr>
          <p:cNvPr id="6" name="TextBox 5">
            <a:extLst>
              <a:ext uri="{FF2B5EF4-FFF2-40B4-BE49-F238E27FC236}">
                <a16:creationId xmlns:a16="http://schemas.microsoft.com/office/drawing/2014/main" id="{C8D227B6-E13E-4912-BD87-3D374DB83FB1}"/>
              </a:ext>
            </a:extLst>
          </p:cNvPr>
          <p:cNvSpPr txBox="1"/>
          <p:nvPr/>
        </p:nvSpPr>
        <p:spPr>
          <a:xfrm>
            <a:off x="2895600" y="1978374"/>
            <a:ext cx="6591300" cy="4861294"/>
          </a:xfrm>
          <a:prstGeom prst="rect">
            <a:avLst/>
          </a:prstGeom>
          <a:noFill/>
        </p:spPr>
        <p:txBody>
          <a:bodyPr wrap="square" lIns="0" tIns="29700" rIns="178200" bIns="29700" rtlCol="0">
            <a:spAutoFit/>
          </a:bodyPr>
          <a:lstStyle/>
          <a:p>
            <a:pPr marL="171450" indent="-171450">
              <a:spcBef>
                <a:spcPts val="1800"/>
              </a:spcBef>
              <a:buFont typeface="Arial" panose="020B0604020202020204" pitchFamily="34" charset="0"/>
              <a:buChar char="•"/>
            </a:pPr>
            <a:r>
              <a:rPr lang="en-US" dirty="0"/>
              <a:t>The definitions section will require a rework based on the </a:t>
            </a:r>
            <a:r>
              <a:rPr lang="en-US" b="1" dirty="0"/>
              <a:t>changes over the past two decades;</a:t>
            </a:r>
          </a:p>
          <a:p>
            <a:pPr marL="171450" indent="-171450">
              <a:spcBef>
                <a:spcPts val="1800"/>
              </a:spcBef>
              <a:buFont typeface="Arial" panose="020B0604020202020204" pitchFamily="34" charset="0"/>
              <a:buChar char="•"/>
            </a:pPr>
            <a:r>
              <a:rPr lang="en-US" dirty="0"/>
              <a:t>The general provisions section will need to be reworked to </a:t>
            </a:r>
            <a:r>
              <a:rPr lang="en-US" b="1" dirty="0"/>
              <a:t>focus exclusively on a geospatial agreement;</a:t>
            </a:r>
          </a:p>
          <a:p>
            <a:pPr marL="171450" indent="-171450">
              <a:spcBef>
                <a:spcPts val="1800"/>
              </a:spcBef>
              <a:buFont typeface="Arial" panose="020B0604020202020204" pitchFamily="34" charset="0"/>
              <a:buChar char="•"/>
            </a:pPr>
            <a:r>
              <a:rPr lang="en-US" dirty="0"/>
              <a:t>The GIS/Common Mapping/</a:t>
            </a:r>
            <a:r>
              <a:rPr lang="en-US" dirty="0" err="1"/>
              <a:t>RLID</a:t>
            </a:r>
            <a:r>
              <a:rPr lang="en-US" dirty="0"/>
              <a:t> Agreement appendix is a </a:t>
            </a:r>
            <a:r>
              <a:rPr lang="en-US" b="1" dirty="0"/>
              <a:t>starting point for the details of the services </a:t>
            </a:r>
            <a:r>
              <a:rPr lang="en-US" dirty="0"/>
              <a:t>that should be included in a new CPA;</a:t>
            </a:r>
          </a:p>
          <a:p>
            <a:pPr marL="171450" indent="-171450">
              <a:spcBef>
                <a:spcPts val="1800"/>
              </a:spcBef>
              <a:buFont typeface="Arial" panose="020B0604020202020204" pitchFamily="34" charset="0"/>
              <a:buChar char="•"/>
            </a:pPr>
            <a:r>
              <a:rPr lang="en-US" dirty="0"/>
              <a:t>Address </a:t>
            </a:r>
            <a:r>
              <a:rPr lang="en-US" b="1" dirty="0"/>
              <a:t>how the work plan will be managed </a:t>
            </a:r>
            <a:r>
              <a:rPr lang="en-US" dirty="0"/>
              <a:t>for the geospatial CPA;</a:t>
            </a:r>
          </a:p>
          <a:p>
            <a:pPr marL="171450" indent="-171450">
              <a:spcBef>
                <a:spcPts val="1800"/>
              </a:spcBef>
              <a:buFont typeface="Arial" panose="020B0604020202020204" pitchFamily="34" charset="0"/>
              <a:buChar char="•"/>
            </a:pPr>
            <a:r>
              <a:rPr lang="en-US" dirty="0"/>
              <a:t>Address </a:t>
            </a:r>
            <a:r>
              <a:rPr lang="en-US" b="1" dirty="0"/>
              <a:t>how the CPA will be revisited annually </a:t>
            </a:r>
            <a:r>
              <a:rPr lang="en-US" dirty="0"/>
              <a:t>for a group of executives to ensure that it remains sustainable and correctly aligned with the overall regional vision.</a:t>
            </a:r>
          </a:p>
        </p:txBody>
      </p:sp>
    </p:spTree>
    <p:extLst>
      <p:ext uri="{BB962C8B-B14F-4D97-AF65-F5344CB8AC3E}">
        <p14:creationId xmlns:p14="http://schemas.microsoft.com/office/powerpoint/2010/main" val="3000833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5"/>
                                        </p:tgtEl>
                                      </p:cBhvr>
                                      <p:by x="105000" y="105000"/>
                                    </p:animScale>
                                  </p:childTnLst>
                                </p:cTn>
                              </p:par>
                              <p:par>
                                <p:cTn id="10" presetID="2" presetClass="entr" presetSubtype="2" decel="50000" fill="hold" grpId="0" nodeType="withEffect">
                                  <p:stCondLst>
                                    <p:cond delay="13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50000" fill="hold" grpId="0" nodeType="withEffect">
                                  <p:stCondLst>
                                    <p:cond delay="13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1+#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6" grpId="0"/>
    </p:bldLst>
  </p:timing>
</p:sld>
</file>

<file path=ppt/theme/theme1.xml><?xml version="1.0" encoding="utf-8"?>
<a:theme xmlns:a="http://schemas.openxmlformats.org/drawingml/2006/main" name="Voodoo Powerpoint Template">
  <a:themeElements>
    <a:clrScheme name="GTG Colors">
      <a:dk1>
        <a:srgbClr val="15477B"/>
      </a:dk1>
      <a:lt1>
        <a:srgbClr val="F7F7F7"/>
      </a:lt1>
      <a:dk2>
        <a:srgbClr val="5A757B"/>
      </a:dk2>
      <a:lt2>
        <a:srgbClr val="FEFFFF"/>
      </a:lt2>
      <a:accent1>
        <a:srgbClr val="FCB11B"/>
      </a:accent1>
      <a:accent2>
        <a:srgbClr val="5A757B"/>
      </a:accent2>
      <a:accent3>
        <a:srgbClr val="15477B"/>
      </a:accent3>
      <a:accent4>
        <a:srgbClr val="0F355C"/>
      </a:accent4>
      <a:accent5>
        <a:srgbClr val="7B7B7B"/>
      </a:accent5>
      <a:accent6>
        <a:srgbClr val="3C4EBC"/>
      </a:accent6>
      <a:hlink>
        <a:srgbClr val="FCB11B"/>
      </a:hlink>
      <a:folHlink>
        <a:srgbClr val="BFBFBF"/>
      </a:folHlink>
    </a:clrScheme>
    <a:fontScheme name="GTG">
      <a:majorFont>
        <a:latin typeface="Open Sans Extra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2 Powerpoint Template">
  <a:themeElements>
    <a:clrScheme name="Custom 12">
      <a:dk1>
        <a:srgbClr val="15477B"/>
      </a:dk1>
      <a:lt1>
        <a:srgbClr val="F7F7F7"/>
      </a:lt1>
      <a:dk2>
        <a:srgbClr val="5A757B"/>
      </a:dk2>
      <a:lt2>
        <a:srgbClr val="FEFFFF"/>
      </a:lt2>
      <a:accent1>
        <a:srgbClr val="FCB11B"/>
      </a:accent1>
      <a:accent2>
        <a:srgbClr val="5A757B"/>
      </a:accent2>
      <a:accent3>
        <a:srgbClr val="15477B"/>
      </a:accent3>
      <a:accent4>
        <a:srgbClr val="C7C7C7"/>
      </a:accent4>
      <a:accent5>
        <a:srgbClr val="909090"/>
      </a:accent5>
      <a:accent6>
        <a:srgbClr val="595959"/>
      </a:accent6>
      <a:hlink>
        <a:srgbClr val="383838"/>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1_Voodoo Powerpoint Template">
  <a:themeElements>
    <a:clrScheme name="GTG Colors">
      <a:dk1>
        <a:srgbClr val="15477B"/>
      </a:dk1>
      <a:lt1>
        <a:srgbClr val="F7F7F7"/>
      </a:lt1>
      <a:dk2>
        <a:srgbClr val="5A757B"/>
      </a:dk2>
      <a:lt2>
        <a:srgbClr val="FEFFFF"/>
      </a:lt2>
      <a:accent1>
        <a:srgbClr val="FCB11B"/>
      </a:accent1>
      <a:accent2>
        <a:srgbClr val="5A757B"/>
      </a:accent2>
      <a:accent3>
        <a:srgbClr val="15477B"/>
      </a:accent3>
      <a:accent4>
        <a:srgbClr val="0F355C"/>
      </a:accent4>
      <a:accent5>
        <a:srgbClr val="7B7B7B"/>
      </a:accent5>
      <a:accent6>
        <a:srgbClr val="3C4EBC"/>
      </a:accent6>
      <a:hlink>
        <a:srgbClr val="FCB11B"/>
      </a:hlink>
      <a:folHlink>
        <a:srgbClr val="BFBFBF"/>
      </a:folHlink>
    </a:clrScheme>
    <a:fontScheme name="GTG">
      <a:majorFont>
        <a:latin typeface="Open Sans Extrabold"/>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4C9F24B900124EBCE45C54898888D8" ma:contentTypeVersion="4" ma:contentTypeDescription="Create a new document." ma:contentTypeScope="" ma:versionID="b9edd2534e1d1b318f760af1226128a8">
  <xsd:schema xmlns:xsd="http://www.w3.org/2001/XMLSchema" xmlns:xs="http://www.w3.org/2001/XMLSchema" xmlns:p="http://schemas.microsoft.com/office/2006/metadata/properties" xmlns:ns2="29327468-5dc8-43c2-ae93-978b9993c3f9" targetNamespace="http://schemas.microsoft.com/office/2006/metadata/properties" ma:root="true" ma:fieldsID="ebf81840e2e27cb4186d01343d634f5e" ns2:_="">
    <xsd:import namespace="29327468-5dc8-43c2-ae93-978b9993c3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27468-5dc8-43c2-ae93-978b9993c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318E8-1423-4FFE-858B-99459C9BC00A}">
  <ds:schemaRefs>
    <ds:schemaRef ds:uri="http://schemas.microsoft.com/office/2006/documentManagement/types"/>
    <ds:schemaRef ds:uri="http://schemas.microsoft.com/office/infopath/2007/PartnerControls"/>
    <ds:schemaRef ds:uri="http://www.w3.org/XML/1998/namespace"/>
    <ds:schemaRef ds:uri="http://purl.org/dc/elements/1.1/"/>
    <ds:schemaRef ds:uri="29327468-5dc8-43c2-ae93-978b9993c3f9"/>
    <ds:schemaRef ds:uri="http://schemas.openxmlformats.org/package/2006/metadata/core-properties"/>
    <ds:schemaRef ds:uri="http://schemas.microsoft.com/office/2006/metadata/properties"/>
    <ds:schemaRef ds:uri="http://purl.org/dc/terms/"/>
    <ds:schemaRef ds:uri="http://purl.org/dc/dcmitype/"/>
  </ds:schemaRefs>
</ds:datastoreItem>
</file>

<file path=customXml/itemProps2.xml><?xml version="1.0" encoding="utf-8"?>
<ds:datastoreItem xmlns:ds="http://schemas.openxmlformats.org/officeDocument/2006/customXml" ds:itemID="{D70F5626-1355-446B-8840-190B1EF8D9FC}">
  <ds:schemaRefs>
    <ds:schemaRef ds:uri="http://schemas.microsoft.com/sharepoint/v3/contenttype/forms"/>
  </ds:schemaRefs>
</ds:datastoreItem>
</file>

<file path=customXml/itemProps3.xml><?xml version="1.0" encoding="utf-8"?>
<ds:datastoreItem xmlns:ds="http://schemas.openxmlformats.org/officeDocument/2006/customXml" ds:itemID="{F56066D9-200D-499C-B9F9-A315BFF77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27468-5dc8-43c2-ae93-978b9993c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12416</TotalTime>
  <Words>2419</Words>
  <Application>Microsoft Office PowerPoint</Application>
  <PresentationFormat>Custom</PresentationFormat>
  <Paragraphs>230</Paragraphs>
  <Slides>32</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Open Sans</vt:lpstr>
      <vt:lpstr>Calibri</vt:lpstr>
      <vt:lpstr>Nexa Bold</vt:lpstr>
      <vt:lpstr>Arial</vt:lpstr>
      <vt:lpstr>Montserrat Black</vt:lpstr>
      <vt:lpstr>Calibri Light</vt:lpstr>
      <vt:lpstr>Open Sans SemiBold</vt:lpstr>
      <vt:lpstr>Open Sans Extrabold</vt:lpstr>
      <vt:lpstr>Montserrat SemiBold</vt:lpstr>
      <vt:lpstr>Roboto Medium</vt:lpstr>
      <vt:lpstr>Roboto Thin</vt:lpstr>
      <vt:lpstr>Times New Roman</vt:lpstr>
      <vt:lpstr>Montserrat</vt:lpstr>
      <vt:lpstr>Roboto Light</vt:lpstr>
      <vt:lpstr>Voodoo Powerpoint Template</vt:lpstr>
      <vt:lpstr>Voodoo2 Powerpoint Template</vt:lpstr>
      <vt:lpstr>1_Voodoo Powerpoint Template</vt:lpstr>
      <vt:lpstr>Future Multi-Agency Regional GIS - PHASEIII</vt:lpstr>
      <vt:lpstr> Overview</vt:lpstr>
      <vt:lpstr> Overview</vt:lpstr>
      <vt:lpstr> Overview</vt:lpstr>
      <vt:lpstr> Overview</vt:lpstr>
      <vt:lpstr>PowerPoint Presentation</vt:lpstr>
      <vt:lpstr>Existing CPA</vt:lpstr>
      <vt:lpstr>PowerPoint Presentation</vt:lpstr>
      <vt:lpstr>PowerPoint Presentation</vt:lpstr>
      <vt:lpstr>Priority of Needs</vt:lpstr>
      <vt:lpstr>Priority of Needs</vt:lpstr>
      <vt:lpstr>Priority of Needs</vt:lpstr>
      <vt:lpstr>Priority of Needs</vt:lpstr>
      <vt:lpstr>PowerPoint Presentation</vt:lpstr>
      <vt:lpstr>Model  Options</vt:lpstr>
      <vt:lpstr>PowerPoint Presentation</vt:lpstr>
      <vt:lpstr>Regional Geospatial  Cooperative Project Agreement </vt:lpstr>
      <vt:lpstr>Regional Geospatial  Cooperative Project Agreement </vt:lpstr>
      <vt:lpstr>Regional Distribution Model</vt:lpstr>
      <vt:lpstr>Regional Distribution Model</vt:lpstr>
      <vt:lpstr>Regional Distribution Model</vt:lpstr>
      <vt:lpstr>Regional Distribution Model</vt:lpstr>
      <vt:lpstr>Regional Distribution Model</vt:lpstr>
      <vt:lpstr>Regional Distribution Model</vt:lpstr>
      <vt:lpstr>Regional Distribution Model</vt:lpstr>
      <vt:lpstr>Regional Distribution Model</vt:lpstr>
      <vt:lpstr>Regional Distribution Model</vt:lpstr>
      <vt:lpstr>Center of Excellence Model</vt:lpstr>
      <vt:lpstr>Center of Excellence Model</vt:lpstr>
      <vt:lpstr>PowerPoint Presentation</vt:lpstr>
      <vt:lpstr> 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Curt Hinton</cp:lastModifiedBy>
  <cp:revision>416</cp:revision>
  <dcterms:created xsi:type="dcterms:W3CDTF">2017-07-25T02:03:18Z</dcterms:created>
  <dcterms:modified xsi:type="dcterms:W3CDTF">2019-06-14T17:56:15Z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0x010100BE4C9F24B900124EBCE45C54898888D8</vt:lpwstr>
  </property>
</Properties>
</file>